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5" r:id="rId2"/>
    <p:sldId id="373" r:id="rId3"/>
    <p:sldId id="447" r:id="rId4"/>
    <p:sldId id="442" r:id="rId5"/>
    <p:sldId id="443" r:id="rId6"/>
    <p:sldId id="444" r:id="rId7"/>
    <p:sldId id="452" r:id="rId8"/>
    <p:sldId id="453" r:id="rId9"/>
    <p:sldId id="454" r:id="rId10"/>
    <p:sldId id="455" r:id="rId11"/>
    <p:sldId id="44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79" r:id="rId23"/>
    <p:sldId id="449" r:id="rId24"/>
    <p:sldId id="466" r:id="rId25"/>
    <p:sldId id="468" r:id="rId26"/>
    <p:sldId id="467" r:id="rId27"/>
    <p:sldId id="469" r:id="rId28"/>
    <p:sldId id="470" r:id="rId29"/>
    <p:sldId id="471" r:id="rId30"/>
    <p:sldId id="472" r:id="rId31"/>
    <p:sldId id="473" r:id="rId32"/>
    <p:sldId id="474" r:id="rId33"/>
    <p:sldId id="480" r:id="rId34"/>
    <p:sldId id="475" r:id="rId35"/>
    <p:sldId id="476" r:id="rId36"/>
    <p:sldId id="477" r:id="rId37"/>
    <p:sldId id="481" r:id="rId38"/>
    <p:sldId id="498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9" r:id="rId49"/>
    <p:sldId id="491" r:id="rId50"/>
    <p:sldId id="492" r:id="rId51"/>
    <p:sldId id="493" r:id="rId52"/>
    <p:sldId id="494" r:id="rId53"/>
    <p:sldId id="495" r:id="rId54"/>
    <p:sldId id="497" r:id="rId55"/>
    <p:sldId id="448" r:id="rId56"/>
  </p:sldIdLst>
  <p:sldSz cx="9144000" cy="6858000" type="screen4x3"/>
  <p:notesSz cx="6858000" cy="9144000"/>
  <p:embeddedFontLst>
    <p:embeddedFont>
      <p:font typeface="맑은 고딕" pitchFamily="50" charset="-127"/>
      <p:regular r:id="rId59"/>
      <p:bold r:id="rId60"/>
    </p:embeddedFont>
    <p:embeddedFont>
      <p:font typeface="함초롬돋움" pitchFamily="50" charset="-127"/>
      <p:regular r:id="rId61"/>
      <p:bold r:id="rId62"/>
    </p:embeddedFont>
    <p:embeddedFont>
      <p:font typeface="HY견고딕" pitchFamily="18" charset="-127"/>
      <p:regular r:id="rId63"/>
    </p:embeddedFont>
    <p:embeddedFont>
      <p:font typeface="Tahoma" pitchFamily="34" charset="0"/>
      <p:regular r:id="rId64"/>
      <p:bold r:id="rId65"/>
    </p:embeddedFont>
    <p:embeddedFont>
      <p:font typeface="Arial Black" pitchFamily="34" charset="0"/>
      <p:bold r:id="rId66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2734" autoAdjust="0"/>
  </p:normalViewPr>
  <p:slideViewPr>
    <p:cSldViewPr>
      <p:cViewPr varScale="1">
        <p:scale>
          <a:sx n="107" d="100"/>
          <a:sy n="107" d="100"/>
        </p:scale>
        <p:origin x="-2016" y="-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9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2021-09-01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2021-09-01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4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4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2021-09-01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자바 웹 </a:t>
            </a:r>
            <a:r>
              <a:rPr lang="ko-KR" altLang="en-US" dirty="0" smtClean="0"/>
              <a:t>개발에서의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조합</a:t>
            </a:r>
            <a:endParaRPr lang="en-US" altLang="ko-KR" dirty="0" smtClean="0"/>
          </a:p>
          <a:p>
            <a:pPr lvl="1"/>
            <a:r>
              <a:rPr lang="ko-KR" altLang="en-US" dirty="0"/>
              <a:t>화면 구성을 위해 </a:t>
            </a:r>
            <a:r>
              <a:rPr lang="en-US" altLang="ko-KR" dirty="0"/>
              <a:t>JSP</a:t>
            </a:r>
            <a:r>
              <a:rPr lang="ko-KR" altLang="en-US" dirty="0"/>
              <a:t>와 같은 템플릿 엔진을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/>
              <a:t>REST API </a:t>
            </a:r>
            <a:r>
              <a:rPr lang="ko-KR" altLang="en-US" dirty="0"/>
              <a:t>구현을 위해서는 </a:t>
            </a:r>
            <a:r>
              <a:rPr lang="en-US" altLang="ko-KR" dirty="0"/>
              <a:t>JAX-RS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ko-KR" altLang="en-US" dirty="0"/>
              <a:t>복잡한 서비스 구현을 위해 프런트 컨트롤러 모델 등을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05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</a:p>
          <a:p>
            <a:pPr algn="ctr"/>
            <a:r>
              <a:rPr lang="ko-KR" altLang="en-US" sz="4000" b="1" dirty="0" err="1" smtClean="0">
                <a:ea typeface="맑은 고딕" pitchFamily="50" charset="-127"/>
              </a:rPr>
              <a:t>서블릿</a:t>
            </a:r>
            <a:r>
              <a:rPr lang="ko-KR" altLang="en-US" sz="4000" b="1" dirty="0" smtClean="0">
                <a:ea typeface="맑은 고딕" pitchFamily="50" charset="-127"/>
              </a:rPr>
              <a:t> 클래스 구조와 생명 주기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클래스의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자체는 자바로 구현하지만 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ko-KR" altLang="en-US" dirty="0" smtClean="0"/>
              <a:t>컨테이너에 </a:t>
            </a:r>
            <a:r>
              <a:rPr lang="ko-KR" altLang="en-US" dirty="0"/>
              <a:t>해당 클래스가 </a:t>
            </a:r>
            <a:r>
              <a:rPr lang="ko-KR" altLang="en-US" dirty="0" err="1"/>
              <a:t>서블릿임을</a:t>
            </a:r>
            <a:r>
              <a:rPr lang="ko-KR" altLang="en-US" dirty="0"/>
              <a:t> 알려야 하며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URL </a:t>
            </a:r>
            <a:r>
              <a:rPr lang="ko-KR" altLang="en-US" dirty="0"/>
              <a:t>접근에 실행해야 하는지 등록하는 </a:t>
            </a:r>
            <a:r>
              <a:rPr lang="ko-KR" altLang="en-US" dirty="0" smtClean="0"/>
              <a:t>과정이 필요함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 </a:t>
            </a:r>
          </a:p>
          <a:p>
            <a:pPr lvl="2"/>
            <a:r>
              <a:rPr lang="ko-KR" altLang="en-US" dirty="0" smtClean="0"/>
              <a:t>웹 </a:t>
            </a:r>
            <a:r>
              <a:rPr lang="ko-KR" altLang="en-US" dirty="0"/>
              <a:t>애플리케이션 구조를 컨테이너에 알려주기 위한 배포 </a:t>
            </a:r>
            <a:r>
              <a:rPr lang="ko-KR" altLang="en-US" dirty="0" smtClean="0"/>
              <a:t>서술자 </a:t>
            </a:r>
            <a:r>
              <a:rPr lang="en-US" altLang="ko-KR" dirty="0" smtClean="0"/>
              <a:t>web.xml</a:t>
            </a:r>
            <a:r>
              <a:rPr lang="ko-KR" altLang="en-US" dirty="0"/>
              <a:t>에 등록해야 </a:t>
            </a:r>
            <a:r>
              <a:rPr lang="ko-KR" altLang="en-US" dirty="0" smtClean="0"/>
              <a:t>함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en-US" altLang="ko-KR" dirty="0" smtClean="0"/>
              <a:t>3.0 </a:t>
            </a:r>
          </a:p>
          <a:p>
            <a:pPr lvl="2"/>
            <a:r>
              <a:rPr lang="ko-KR" altLang="en-US" dirty="0" smtClean="0"/>
              <a:t>별도의 </a:t>
            </a:r>
            <a:r>
              <a:rPr lang="en-US" altLang="ko-KR" dirty="0"/>
              <a:t>web.xml </a:t>
            </a:r>
            <a:r>
              <a:rPr lang="ko-KR" altLang="en-US" dirty="0"/>
              <a:t>작성 없이 자바 </a:t>
            </a:r>
            <a:r>
              <a:rPr lang="ko-KR" altLang="en-US" dirty="0" err="1" smtClean="0"/>
              <a:t>애너테이션을</a:t>
            </a:r>
            <a:r>
              <a:rPr lang="ko-KR" altLang="en-US" dirty="0" smtClean="0"/>
              <a:t> 이용함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76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클래스의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javax.servlet.Servlet</a:t>
            </a:r>
            <a:r>
              <a:rPr lang="en-US" altLang="ko-KR" dirty="0" smtClean="0"/>
              <a:t> </a:t>
            </a:r>
            <a:r>
              <a:rPr lang="ko-KR" altLang="en-US" dirty="0"/>
              <a:t>인터페이스를 구현한 추상 클래스인 </a:t>
            </a:r>
            <a:r>
              <a:rPr lang="en-US" altLang="ko-KR" dirty="0" err="1"/>
              <a:t>GenericServlet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HttpServlet</a:t>
            </a:r>
            <a:r>
              <a:rPr lang="en-US" altLang="ko-KR" dirty="0"/>
              <a:t> </a:t>
            </a:r>
            <a:r>
              <a:rPr lang="ko-KR" altLang="en-US" dirty="0"/>
              <a:t>클래스 중 하나를 상속해 구현함</a:t>
            </a:r>
            <a:endParaRPr lang="en-US" altLang="ko-KR" dirty="0"/>
          </a:p>
          <a:p>
            <a:pPr lvl="2"/>
            <a:r>
              <a:rPr lang="en-US" altLang="ko-KR" dirty="0" smtClean="0"/>
              <a:t>HTTP </a:t>
            </a:r>
            <a:r>
              <a:rPr lang="ko-KR" altLang="en-US" dirty="0"/>
              <a:t>프로토콜에 최적화되어 있는 </a:t>
            </a:r>
            <a:r>
              <a:rPr lang="en-US" altLang="ko-KR" dirty="0" err="1"/>
              <a:t>HttpServlet</a:t>
            </a:r>
            <a:r>
              <a:rPr lang="en-US" altLang="ko-KR" dirty="0"/>
              <a:t> </a:t>
            </a:r>
            <a:r>
              <a:rPr lang="ko-KR" altLang="en-US" dirty="0"/>
              <a:t>클래스를 상속해 구현하는 것이 좋음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 smtClean="0"/>
              <a:t>HttpServlet</a:t>
            </a:r>
            <a:r>
              <a:rPr lang="ko-KR" altLang="en-US" dirty="0"/>
              <a:t>을 상속받아 </a:t>
            </a:r>
            <a:r>
              <a:rPr lang="en-US" altLang="ko-KR" dirty="0" err="1"/>
              <a:t>doGet</a:t>
            </a:r>
            <a:r>
              <a:rPr lang="en-US" altLang="ko-KR" dirty="0"/>
              <a:t>( ), </a:t>
            </a:r>
            <a:r>
              <a:rPr lang="en-US" altLang="ko-KR" dirty="0" err="1"/>
              <a:t>doPost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오버라이딩한</a:t>
            </a:r>
            <a:r>
              <a:rPr lang="ko-KR" altLang="en-US" dirty="0"/>
              <a:t>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91" y="2708920"/>
            <a:ext cx="6139018" cy="283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26508"/>
            <a:ext cx="5580925" cy="1010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 err="1" smtClean="0"/>
              <a:t>HttpServletRequest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 </a:t>
            </a:r>
            <a:r>
              <a:rPr lang="ko-KR" altLang="en-US" dirty="0"/>
              <a:t>프로토콜의 </a:t>
            </a:r>
            <a:r>
              <a:rPr lang="en-US" altLang="ko-KR" dirty="0"/>
              <a:t>request </a:t>
            </a:r>
            <a:r>
              <a:rPr lang="ko-KR" altLang="en-US" dirty="0"/>
              <a:t>정보를 </a:t>
            </a:r>
            <a:r>
              <a:rPr lang="ko-KR" altLang="en-US" dirty="0" err="1"/>
              <a:t>서블릿에</a:t>
            </a:r>
            <a:r>
              <a:rPr lang="ko-KR" altLang="en-US" dirty="0"/>
              <a:t> 전달하기 위한 목적으로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이때 </a:t>
            </a:r>
            <a:r>
              <a:rPr lang="ko-KR" altLang="en-US" dirty="0"/>
              <a:t>사용하는 클래스에는 헤더 정보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en-US" altLang="ko-KR" dirty="0"/>
              <a:t>, </a:t>
            </a:r>
            <a:r>
              <a:rPr lang="ko-KR" altLang="en-US" dirty="0"/>
              <a:t>쿠키</a:t>
            </a:r>
            <a:r>
              <a:rPr lang="en-US" altLang="ko-KR" dirty="0"/>
              <a:t>, URL, URI </a:t>
            </a:r>
            <a:r>
              <a:rPr lang="ko-KR" altLang="en-US" dirty="0"/>
              <a:t>등의 정보를 읽어 들이는 </a:t>
            </a:r>
            <a:r>
              <a:rPr lang="ko-KR" altLang="en-US" dirty="0" err="1"/>
              <a:t>메서드와</a:t>
            </a:r>
            <a:r>
              <a:rPr lang="ko-KR" altLang="en-US" dirty="0"/>
              <a:t> </a:t>
            </a:r>
            <a:r>
              <a:rPr lang="en-US" altLang="ko-KR" dirty="0"/>
              <a:t>HTTP Body</a:t>
            </a:r>
            <a:r>
              <a:rPr lang="ko-KR" altLang="en-US" dirty="0"/>
              <a:t>의 </a:t>
            </a:r>
            <a:r>
              <a:rPr lang="en-US" altLang="ko-KR" dirty="0"/>
              <a:t>Stream</a:t>
            </a:r>
            <a:r>
              <a:rPr lang="ko-KR" altLang="en-US" dirty="0"/>
              <a:t>을 읽어 들이는 </a:t>
            </a:r>
            <a:r>
              <a:rPr lang="ko-KR" altLang="en-US" dirty="0" err="1"/>
              <a:t>메서드를</a:t>
            </a:r>
            <a:r>
              <a:rPr lang="ko-KR" altLang="en-US" dirty="0"/>
              <a:t> 가지고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컨테이너에서 생성되고 클라이언트 요청이 </a:t>
            </a:r>
            <a:r>
              <a:rPr lang="en-US" altLang="ko-KR" dirty="0" err="1"/>
              <a:t>doGet</a:t>
            </a:r>
            <a:r>
              <a:rPr lang="en-US" altLang="ko-KR" dirty="0"/>
              <a:t>( ), </a:t>
            </a:r>
            <a:r>
              <a:rPr lang="en-US" altLang="ko-KR" dirty="0" err="1"/>
              <a:t>doPost</a:t>
            </a:r>
            <a:r>
              <a:rPr lang="en-US" altLang="ko-KR" dirty="0"/>
              <a:t>( )</a:t>
            </a:r>
            <a:r>
              <a:rPr lang="ko-KR" altLang="en-US" dirty="0"/>
              <a:t>로 전달될 때 인자로 함께 </a:t>
            </a:r>
            <a:r>
              <a:rPr lang="ko-KR" altLang="en-US" dirty="0" smtClean="0"/>
              <a:t>전달됨</a:t>
            </a:r>
            <a:endParaRPr lang="en-US" altLang="ko-KR" dirty="0"/>
          </a:p>
          <a:p>
            <a:pPr lvl="1"/>
            <a:r>
              <a:rPr lang="ko-KR" altLang="en-US" dirty="0" err="1" smtClean="0"/>
              <a:t>서블릿에서</a:t>
            </a:r>
            <a:r>
              <a:rPr lang="ko-KR" altLang="en-US" dirty="0" smtClean="0"/>
              <a:t> </a:t>
            </a:r>
            <a:r>
              <a:rPr lang="ko-KR" altLang="en-US" dirty="0"/>
              <a:t>클라이언트와 </a:t>
            </a:r>
            <a:r>
              <a:rPr lang="ko-KR" altLang="en-US" dirty="0" smtClean="0"/>
              <a:t>연결해 </a:t>
            </a:r>
            <a:r>
              <a:rPr lang="ko-KR" altLang="en-US" dirty="0"/>
              <a:t>처리할 작업은 </a:t>
            </a:r>
            <a:r>
              <a:rPr lang="ko-KR" altLang="en-US" dirty="0" smtClean="0"/>
              <a:t>모두 </a:t>
            </a:r>
            <a:r>
              <a:rPr lang="en-US" altLang="ko-KR" dirty="0" err="1" smtClean="0"/>
              <a:t>HttpServletRequest</a:t>
            </a:r>
            <a:r>
              <a:rPr lang="ko-KR" altLang="en-US" dirty="0"/>
              <a:t>를 통해야 함</a:t>
            </a:r>
          </a:p>
        </p:txBody>
      </p:sp>
    </p:spTree>
    <p:extLst>
      <p:ext uri="{BB962C8B-B14F-4D97-AF65-F5344CB8AC3E}">
        <p14:creationId xmlns:p14="http://schemas.microsoft.com/office/powerpoint/2010/main" val="94870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HttpServletRequest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10379" y="1268760"/>
            <a:ext cx="6123242" cy="5113807"/>
            <a:chOff x="1865542" y="1268760"/>
            <a:chExt cx="6123242" cy="5113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542" y="1268760"/>
              <a:ext cx="6111417" cy="2925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251" y="4198228"/>
              <a:ext cx="6103533" cy="2184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282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HttpServletResponse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HttpServletRequest</a:t>
            </a:r>
            <a:r>
              <a:rPr lang="ko-KR" altLang="en-US" dirty="0" smtClean="0"/>
              <a:t>와 </a:t>
            </a:r>
            <a:r>
              <a:rPr lang="ko-KR" altLang="en-US" dirty="0"/>
              <a:t>마찬가지로 클라이언트와 연결된 처리가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다만 클라이언트에서 </a:t>
            </a:r>
            <a:r>
              <a:rPr lang="ko-KR" altLang="en-US" dirty="0"/>
              <a:t>서버로 전달하는 것과 관련된 것이 아니라 서버에서 클라이언트로 전달하려는 </a:t>
            </a:r>
            <a:r>
              <a:rPr lang="ko-KR" altLang="en-US" dirty="0" smtClean="0"/>
              <a:t>목적을 </a:t>
            </a:r>
            <a:r>
              <a:rPr lang="ko-KR" altLang="en-US" dirty="0"/>
              <a:t>위한 기능으로 </a:t>
            </a:r>
            <a:r>
              <a:rPr lang="ko-KR" altLang="en-US" dirty="0" smtClean="0"/>
              <a:t>구성됨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컨테이너는 요청 클라이언트에 응답을 보내기 </a:t>
            </a:r>
            <a:r>
              <a:rPr lang="ko-KR" altLang="en-US" dirty="0" smtClean="0"/>
              <a:t>위한 </a:t>
            </a:r>
            <a:r>
              <a:rPr lang="en-US" altLang="ko-KR" dirty="0" err="1" smtClean="0"/>
              <a:t>HttpServletResponse</a:t>
            </a:r>
            <a:r>
              <a:rPr lang="en-US" altLang="ko-KR" dirty="0" smtClean="0"/>
              <a:t> </a:t>
            </a:r>
            <a:r>
              <a:rPr lang="ko-KR" altLang="en-US" dirty="0"/>
              <a:t>객체를 생성하여 </a:t>
            </a:r>
            <a:r>
              <a:rPr lang="ko-KR" altLang="en-US" dirty="0" err="1"/>
              <a:t>서블릿에</a:t>
            </a:r>
            <a:r>
              <a:rPr lang="ko-KR" altLang="en-US" dirty="0"/>
              <a:t> </a:t>
            </a:r>
            <a:r>
              <a:rPr lang="ko-KR" altLang="en-US" dirty="0" smtClean="0"/>
              <a:t>전달함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서블릿은</a:t>
            </a:r>
            <a:r>
              <a:rPr lang="ko-KR" altLang="en-US" dirty="0" smtClean="0"/>
              <a:t> </a:t>
            </a:r>
            <a:r>
              <a:rPr lang="ko-KR" altLang="en-US" dirty="0"/>
              <a:t>해당 객체를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content </a:t>
            </a:r>
            <a:r>
              <a:rPr lang="en-US" altLang="ko-KR" dirty="0"/>
              <a:t>type, </a:t>
            </a:r>
            <a:r>
              <a:rPr lang="ko-KR" altLang="en-US" dirty="0"/>
              <a:t>응답 코드</a:t>
            </a:r>
            <a:r>
              <a:rPr lang="en-US" altLang="ko-KR" dirty="0"/>
              <a:t>, </a:t>
            </a:r>
            <a:r>
              <a:rPr lang="ko-KR" altLang="en-US" dirty="0"/>
              <a:t>응답 메시지 등을 전송할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0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HttpServletResponse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메서드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66" y="1484784"/>
            <a:ext cx="6770268" cy="30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정보 등록</a:t>
            </a:r>
            <a:endParaRPr lang="en-US" altLang="ko-KR" dirty="0" smtClean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클래스만으로는 </a:t>
            </a:r>
            <a:r>
              <a:rPr lang="ko-KR" altLang="en-US" dirty="0" err="1"/>
              <a:t>톰캣에서</a:t>
            </a:r>
            <a:r>
              <a:rPr lang="ko-KR" altLang="en-US" dirty="0"/>
              <a:t> 실행이 </a:t>
            </a:r>
            <a:r>
              <a:rPr lang="ko-KR" altLang="en-US" dirty="0" smtClean="0"/>
              <a:t>불가능</a:t>
            </a:r>
            <a:r>
              <a:rPr lang="ko-KR" altLang="en-US" dirty="0"/>
              <a:t>하기 때문에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web.xml </a:t>
            </a:r>
            <a:r>
              <a:rPr lang="ko-KR" altLang="en-US" dirty="0"/>
              <a:t>이나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</a:t>
            </a:r>
            <a:r>
              <a:rPr lang="ko-KR" altLang="en-US" dirty="0" err="1"/>
              <a:t>서블릿임을</a:t>
            </a:r>
            <a:r>
              <a:rPr lang="ko-KR" altLang="en-US" dirty="0"/>
              <a:t> 선언해야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en-US" altLang="ko-KR" dirty="0"/>
              <a:t>2.x</a:t>
            </a:r>
            <a:r>
              <a:rPr lang="ko-KR" altLang="en-US" dirty="0"/>
              <a:t>에서 사용 가능한 </a:t>
            </a:r>
            <a:r>
              <a:rPr lang="en-US" altLang="ko-KR" dirty="0"/>
              <a:t>web.xml</a:t>
            </a:r>
            <a:r>
              <a:rPr lang="ko-KR" altLang="en-US" dirty="0"/>
              <a:t>의 작성 </a:t>
            </a:r>
            <a:r>
              <a:rPr lang="ko-KR" altLang="en-US" dirty="0" smtClean="0"/>
              <a:t>예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433719"/>
            <a:ext cx="6103533" cy="279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86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정보 등록</a:t>
            </a:r>
            <a:endParaRPr lang="en-US" altLang="ko-KR" dirty="0" smtClean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3.0</a:t>
            </a:r>
            <a:r>
              <a:rPr lang="ko-KR" altLang="en-US" dirty="0" smtClean="0"/>
              <a:t>에서 </a:t>
            </a:r>
            <a:r>
              <a:rPr lang="ko-KR" altLang="en-US" dirty="0"/>
              <a:t>자바 </a:t>
            </a:r>
            <a:r>
              <a:rPr lang="ko-KR" altLang="en-US" dirty="0" err="1"/>
              <a:t>애너테이션을</a:t>
            </a:r>
            <a:r>
              <a:rPr lang="ko-KR" altLang="en-US" dirty="0"/>
              <a:t> </a:t>
            </a:r>
            <a:r>
              <a:rPr lang="ko-KR" altLang="en-US" dirty="0" smtClean="0"/>
              <a:t>이용한 등록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필요하다면 </a:t>
            </a:r>
            <a:r>
              <a:rPr lang="en-US" altLang="ko-KR" dirty="0"/>
              <a:t>web.xml</a:t>
            </a:r>
            <a:r>
              <a:rPr lang="ko-KR" altLang="en-US" dirty="0"/>
              <a:t>을 사용하는 것도 가능하지만 </a:t>
            </a:r>
            <a:r>
              <a:rPr lang="ko-KR" altLang="en-US" dirty="0" err="1"/>
              <a:t>애너테이션</a:t>
            </a:r>
            <a:r>
              <a:rPr lang="ko-KR" altLang="en-US" dirty="0"/>
              <a:t> 사용이 </a:t>
            </a:r>
            <a:r>
              <a:rPr lang="ko-KR" altLang="en-US" dirty="0" smtClean="0"/>
              <a:t>권장됨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117462"/>
            <a:ext cx="6735571" cy="138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65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생명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생명 주기</a:t>
            </a:r>
            <a:endParaRPr lang="en-US" altLang="ko-KR" dirty="0" smtClean="0"/>
          </a:p>
          <a:p>
            <a:pPr lvl="1"/>
            <a:r>
              <a:rPr lang="ko-KR" altLang="en-US" dirty="0"/>
              <a:t>객체의 생성에서 종료에 이르는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02" y="1779396"/>
            <a:ext cx="4788197" cy="316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06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생명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초기화 </a:t>
            </a:r>
            <a:r>
              <a:rPr lang="en-US" altLang="ko-KR" dirty="0"/>
              <a:t>: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ko-KR" altLang="en-US" dirty="0"/>
              <a:t>클라이언트 요청이 들어오면 컨테이너는 해당 </a:t>
            </a:r>
            <a:r>
              <a:rPr lang="ko-KR" altLang="en-US" dirty="0" err="1"/>
              <a:t>서블릿이</a:t>
            </a:r>
            <a:r>
              <a:rPr lang="ko-KR" altLang="en-US" dirty="0"/>
              <a:t> 메모리에 있는지 </a:t>
            </a:r>
            <a:r>
              <a:rPr lang="ko-KR" altLang="en-US" dirty="0" smtClean="0"/>
              <a:t>확인함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 err="1"/>
              <a:t>서블릿이</a:t>
            </a:r>
            <a:r>
              <a:rPr lang="ko-KR" altLang="en-US" dirty="0"/>
              <a:t> 메모리에 없을 경우에는 </a:t>
            </a:r>
            <a:r>
              <a:rPr lang="ko-KR" altLang="en-US" dirty="0" err="1"/>
              <a:t>서블릿을</a:t>
            </a:r>
            <a:r>
              <a:rPr lang="ko-KR" altLang="en-US" dirty="0"/>
              <a:t> 메모리에 적재해야 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메서드가</a:t>
            </a:r>
            <a:r>
              <a:rPr lang="ko-KR" altLang="en-US" dirty="0"/>
              <a:t> 호출되며 각종 초기화 작업을 </a:t>
            </a:r>
            <a:r>
              <a:rPr lang="ko-KR" altLang="en-US" dirty="0" smtClean="0"/>
              <a:t>수행함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메서드는</a:t>
            </a:r>
            <a:r>
              <a:rPr lang="ko-KR" altLang="en-US" dirty="0"/>
              <a:t> 처음 한번만 </a:t>
            </a:r>
            <a:r>
              <a:rPr lang="ko-KR" altLang="en-US" dirty="0" smtClean="0"/>
              <a:t>실행되므로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ko-KR" altLang="en-US" dirty="0" err="1"/>
              <a:t>서블릿에</a:t>
            </a:r>
            <a:r>
              <a:rPr lang="ko-KR" altLang="en-US" dirty="0"/>
              <a:t> 각각의 </a:t>
            </a:r>
            <a:r>
              <a:rPr lang="ko-KR" altLang="en-US" dirty="0" err="1"/>
              <a:t>스레드에서</a:t>
            </a:r>
            <a:r>
              <a:rPr lang="ko-KR" altLang="en-US" dirty="0"/>
              <a:t> 공통적으로 </a:t>
            </a:r>
            <a:r>
              <a:rPr lang="ko-KR" altLang="en-US" dirty="0" smtClean="0"/>
              <a:t>사용하는 </a:t>
            </a:r>
            <a:r>
              <a:rPr lang="ko-KR" altLang="en-US" dirty="0"/>
              <a:t>작업이 있다면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 lvl="1"/>
            <a:r>
              <a:rPr lang="ko-KR" altLang="en-US" dirty="0"/>
              <a:t>만일 실행 중 </a:t>
            </a:r>
            <a:r>
              <a:rPr lang="ko-KR" altLang="en-US" dirty="0" err="1"/>
              <a:t>서블릿이</a:t>
            </a:r>
            <a:r>
              <a:rPr lang="ko-KR" altLang="en-US" dirty="0"/>
              <a:t> 변경되는 </a:t>
            </a:r>
            <a:r>
              <a:rPr lang="ko-KR" altLang="en-US" dirty="0" smtClean="0"/>
              <a:t>경우 기존 </a:t>
            </a:r>
            <a:r>
              <a:rPr lang="ko-KR" altLang="en-US" dirty="0" err="1"/>
              <a:t>서블릿은</a:t>
            </a:r>
            <a:r>
              <a:rPr lang="ko-KR" altLang="en-US" dirty="0"/>
              <a:t> 종료 </a:t>
            </a:r>
            <a:r>
              <a:rPr lang="en-US" altLang="ko-KR" dirty="0"/>
              <a:t>Destroy</a:t>
            </a:r>
            <a:r>
              <a:rPr lang="ko-KR" altLang="en-US" dirty="0"/>
              <a:t>되고 다시 시작되면서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메서드가</a:t>
            </a:r>
            <a:r>
              <a:rPr lang="ko-KR" altLang="en-US" dirty="0"/>
              <a:t> </a:t>
            </a:r>
            <a:r>
              <a:rPr lang="ko-KR" altLang="en-US" dirty="0" smtClean="0"/>
              <a:t>호출됨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646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생명 주기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응답 </a:t>
            </a:r>
            <a:r>
              <a:rPr lang="en-US" altLang="ko-KR" dirty="0"/>
              <a:t>: service(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메서드는</a:t>
            </a:r>
            <a:r>
              <a:rPr lang="ko-KR" altLang="en-US" dirty="0"/>
              <a:t> 최초에 한번만 수행되고 이후 요청은 </a:t>
            </a:r>
            <a:r>
              <a:rPr lang="ko-KR" altLang="en-US" dirty="0" err="1"/>
              <a:t>스레드로</a:t>
            </a:r>
            <a:r>
              <a:rPr lang="ko-KR" altLang="en-US" dirty="0"/>
              <a:t> 실행되며</a:t>
            </a:r>
            <a:r>
              <a:rPr lang="en-US" altLang="ko-KR" dirty="0"/>
              <a:t>, service( ) </a:t>
            </a:r>
            <a:r>
              <a:rPr lang="ko-KR" altLang="en-US" dirty="0" err="1"/>
              <a:t>메서드를</a:t>
            </a:r>
            <a:r>
              <a:rPr lang="ko-KR" altLang="en-US" dirty="0"/>
              <a:t> 통해 각각 </a:t>
            </a:r>
            <a:r>
              <a:rPr lang="en-US" altLang="ko-KR" dirty="0" err="1"/>
              <a:t>doGet</a:t>
            </a:r>
            <a:r>
              <a:rPr lang="en-US" altLang="ko-KR" dirty="0"/>
              <a:t>( )</a:t>
            </a:r>
            <a:r>
              <a:rPr lang="ko-KR" altLang="en-US" dirty="0"/>
              <a:t>이나 </a:t>
            </a:r>
            <a:r>
              <a:rPr lang="en-US" altLang="ko-KR" dirty="0" err="1"/>
              <a:t>doPost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smtClean="0"/>
              <a:t>분기됨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 err="1"/>
              <a:t>파라미터로</a:t>
            </a:r>
            <a:r>
              <a:rPr lang="ko-KR" altLang="en-US" dirty="0"/>
              <a:t> </a:t>
            </a:r>
            <a:r>
              <a:rPr lang="en-US" altLang="ko-KR" dirty="0" err="1" smtClean="0"/>
              <a:t>HttpServletRequest</a:t>
            </a:r>
            <a:r>
              <a:rPr lang="ko-KR" altLang="en-US" dirty="0"/>
              <a:t>와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r>
              <a:rPr lang="ko-KR" altLang="en-US" dirty="0"/>
              <a:t>클래스 타입인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 </a:t>
            </a:r>
            <a:r>
              <a:rPr lang="ko-KR" altLang="en-US" dirty="0"/>
              <a:t>객체가 </a:t>
            </a:r>
            <a:r>
              <a:rPr lang="ko-KR" altLang="en-US" dirty="0" smtClean="0"/>
              <a:t>제공됨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request : </a:t>
            </a:r>
            <a:r>
              <a:rPr lang="ko-KR" altLang="en-US" dirty="0" smtClean="0"/>
              <a:t>사용자 </a:t>
            </a:r>
            <a:r>
              <a:rPr lang="ko-KR" altLang="en-US" dirty="0"/>
              <a:t>요청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response : </a:t>
            </a:r>
            <a:r>
              <a:rPr lang="ko-KR" altLang="en-US" dirty="0" smtClean="0"/>
              <a:t>응답 처리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종료 </a:t>
            </a:r>
            <a:r>
              <a:rPr lang="en-US" altLang="ko-KR" dirty="0"/>
              <a:t>: destroy(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ko-KR" altLang="en-US" dirty="0"/>
              <a:t>컨테이너로부터 </a:t>
            </a:r>
            <a:r>
              <a:rPr lang="ko-KR" altLang="en-US" dirty="0" err="1"/>
              <a:t>서블릿</a:t>
            </a:r>
            <a:r>
              <a:rPr lang="ko-KR" altLang="en-US" dirty="0"/>
              <a:t> 종료 요청이 있을 </a:t>
            </a:r>
            <a:r>
              <a:rPr lang="ko-KR" altLang="en-US" dirty="0" smtClean="0"/>
              <a:t>때 </a:t>
            </a:r>
            <a:r>
              <a:rPr lang="en-US" altLang="ko-KR" dirty="0" smtClean="0"/>
              <a:t>destroy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호출함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메서드와</a:t>
            </a:r>
            <a:r>
              <a:rPr lang="ko-KR" altLang="en-US" dirty="0"/>
              <a:t> 마찬가지로 한번만 실행되며</a:t>
            </a:r>
            <a:r>
              <a:rPr lang="en-US" altLang="ko-KR" dirty="0"/>
              <a:t>, </a:t>
            </a:r>
            <a:r>
              <a:rPr lang="ko-KR" altLang="en-US" dirty="0" err="1"/>
              <a:t>서블릿이</a:t>
            </a:r>
            <a:r>
              <a:rPr lang="ko-KR" altLang="en-US" dirty="0"/>
              <a:t> 종료되면서 정리해야 할 작업이 있을 때는 </a:t>
            </a:r>
            <a:r>
              <a:rPr lang="en-US" altLang="ko-KR" dirty="0"/>
              <a:t>destroy(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11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03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ko-KR" altLang="en-US" sz="4000" b="1" dirty="0" smtClean="0">
                <a:ea typeface="맑은 고딕" pitchFamily="50" charset="-127"/>
              </a:rPr>
              <a:t>페이지 이동과 정보 공유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88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데이터를 포함하지 않는 경우</a:t>
            </a:r>
            <a:endParaRPr lang="en-US" altLang="ko-KR" dirty="0" smtClean="0"/>
          </a:p>
          <a:p>
            <a:pPr lvl="1"/>
            <a:r>
              <a:rPr lang="ko-KR" altLang="en-US" dirty="0"/>
              <a:t>사용자 요청 처리 후 별도의 데이터를 포함하지 않는다면 해당 페이지로 바로 </a:t>
            </a:r>
            <a:r>
              <a:rPr lang="ko-KR" altLang="en-US" dirty="0" err="1"/>
              <a:t>리디렉션할</a:t>
            </a:r>
            <a:r>
              <a:rPr lang="ko-KR" altLang="en-US" dirty="0"/>
              <a:t> </a:t>
            </a:r>
            <a:r>
              <a:rPr lang="ko-KR" altLang="en-US" dirty="0" smtClean="0"/>
              <a:t>수 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세션에 </a:t>
            </a:r>
            <a:r>
              <a:rPr lang="ko-KR" altLang="en-US" dirty="0"/>
              <a:t>데이터를 저장한 경우라면 세션이 유효한 동안 모든 페이지에서 세션 </a:t>
            </a:r>
            <a:r>
              <a:rPr lang="ko-KR" altLang="en-US" dirty="0" smtClean="0"/>
              <a:t>정보를 </a:t>
            </a:r>
            <a:r>
              <a:rPr lang="ko-KR" altLang="en-US" dirty="0"/>
              <a:t>참조할 수 있어 </a:t>
            </a:r>
            <a:r>
              <a:rPr lang="ko-KR" altLang="en-US" dirty="0" err="1"/>
              <a:t>리디렉션을</a:t>
            </a:r>
            <a:r>
              <a:rPr lang="ko-KR" altLang="en-US" dirty="0"/>
              <a:t> 통해서도 데이터 참조가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모두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사용할 수 있음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924944"/>
            <a:ext cx="6705211" cy="50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1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데이터를 포함하는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포함하여 이동한다면 </a:t>
            </a:r>
            <a:r>
              <a:rPr lang="en-US" altLang="ko-KR" dirty="0"/>
              <a:t>request </a:t>
            </a:r>
            <a:r>
              <a:rPr lang="ko-KR" altLang="en-US" dirty="0"/>
              <a:t>속성으로 데이터를 넣은 후 원하는 페이지로 </a:t>
            </a:r>
            <a:r>
              <a:rPr lang="ko-KR" altLang="en-US" dirty="0" err="1" smtClean="0"/>
              <a:t>포워딩해야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활용 목적에 따라 </a:t>
            </a:r>
            <a:r>
              <a:rPr lang="en-US" altLang="ko-KR" dirty="0"/>
              <a:t>session</a:t>
            </a:r>
            <a:r>
              <a:rPr lang="ko-KR" altLang="en-US" dirty="0"/>
              <a:t>이나 </a:t>
            </a:r>
            <a:r>
              <a:rPr lang="en-US" altLang="ko-KR" dirty="0"/>
              <a:t>application</a:t>
            </a:r>
            <a:r>
              <a:rPr lang="ko-KR" altLang="en-US" dirty="0"/>
              <a:t>을 사용할 수도 있으며 </a:t>
            </a:r>
            <a:r>
              <a:rPr lang="ko-KR" altLang="en-US" dirty="0" smtClean="0"/>
              <a:t>여러 </a:t>
            </a:r>
            <a:r>
              <a:rPr lang="ko-KR" altLang="en-US" dirty="0"/>
              <a:t>데이터를 포함하는 것도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 smtClean="0"/>
              <a:t>로 </a:t>
            </a:r>
            <a:r>
              <a:rPr lang="ko-KR" altLang="en-US" dirty="0"/>
              <a:t>구현할 경우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3212976"/>
            <a:ext cx="6713886" cy="122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2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데이터를 포함하는 경우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서블릿으로</a:t>
            </a:r>
            <a:r>
              <a:rPr lang="ko-KR" altLang="en-US" dirty="0" smtClean="0"/>
              <a:t> 구현할 경우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스프링 프레임워크로 구현할 경우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1641366"/>
            <a:ext cx="6713886" cy="169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4077072"/>
            <a:ext cx="6726896" cy="167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85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 rewriting</a:t>
            </a:r>
          </a:p>
          <a:p>
            <a:pPr lvl="1"/>
            <a:r>
              <a:rPr lang="en-US" altLang="ko-KR" dirty="0"/>
              <a:t>HTTP</a:t>
            </a:r>
            <a:r>
              <a:rPr lang="ko-KR" altLang="en-US" dirty="0"/>
              <a:t>의 </a:t>
            </a:r>
            <a:r>
              <a:rPr lang="en-US" altLang="ko-KR" dirty="0"/>
              <a:t>Query String</a:t>
            </a:r>
            <a:r>
              <a:rPr lang="ko-KR" altLang="en-US" dirty="0"/>
              <a:t>을 이용하는 방식으로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ko-KR" altLang="en-US" dirty="0" err="1"/>
              <a:t>파라미터를</a:t>
            </a:r>
            <a:r>
              <a:rPr lang="ko-KR" altLang="en-US" dirty="0"/>
              <a:t> 추가해 서버로 요청하는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</a:t>
            </a:r>
            <a:r>
              <a:rPr lang="ko-KR" altLang="en-US" dirty="0"/>
              <a:t>유지를 위해 </a:t>
            </a:r>
            <a:r>
              <a:rPr lang="ko-KR" altLang="en-US" dirty="0" err="1"/>
              <a:t>파라미터를</a:t>
            </a:r>
            <a:r>
              <a:rPr lang="ko-KR" altLang="en-US" dirty="0"/>
              <a:t> 매 페이지마다 확인하고 계속 </a:t>
            </a:r>
            <a:r>
              <a:rPr lang="ko-KR" altLang="en-US" dirty="0" smtClean="0"/>
              <a:t>추가해 </a:t>
            </a:r>
            <a:r>
              <a:rPr lang="ko-KR" altLang="en-US" dirty="0" err="1" smtClean="0"/>
              <a:t>주어야하며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복잡한 정보 </a:t>
            </a:r>
            <a:r>
              <a:rPr lang="ko-KR" altLang="en-US" dirty="0" smtClean="0"/>
              <a:t>유지는 어려움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2852936"/>
            <a:ext cx="6713886" cy="52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쿠키</a:t>
            </a:r>
            <a:r>
              <a:rPr lang="en-US" altLang="ko-KR" dirty="0" smtClean="0"/>
              <a:t>(Cookie)</a:t>
            </a:r>
          </a:p>
          <a:p>
            <a:pPr lvl="1"/>
            <a:r>
              <a:rPr lang="ko-KR" altLang="en-US" dirty="0" smtClean="0"/>
              <a:t>란 </a:t>
            </a:r>
            <a:r>
              <a:rPr lang="ko-KR" altLang="en-US" dirty="0"/>
              <a:t>클라이언트에 저장되는 작은 정보를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서버의 </a:t>
            </a:r>
            <a:r>
              <a:rPr lang="ko-KR" altLang="en-US" dirty="0"/>
              <a:t>요청에 의해 브라우저가 </a:t>
            </a:r>
            <a:r>
              <a:rPr lang="ko-KR" altLang="en-US" dirty="0" smtClean="0"/>
              <a:t>저장하게 </a:t>
            </a:r>
            <a:r>
              <a:rPr lang="ko-KR" altLang="en-US" dirty="0"/>
              <a:t>되며 서버가 요청할 때 제공하는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쿠키의 특징</a:t>
            </a:r>
            <a:endParaRPr lang="en-US" altLang="ko-KR" dirty="0"/>
          </a:p>
          <a:p>
            <a:pPr lvl="1"/>
            <a:r>
              <a:rPr lang="ko-KR" altLang="en-US" dirty="0" smtClean="0"/>
              <a:t>파일로 </a:t>
            </a:r>
            <a:r>
              <a:rPr lang="ko-KR" altLang="en-US" dirty="0"/>
              <a:t>클라이언트의 컴퓨터에 저장되는 방식이며 보안상 문제가 있을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광고 </a:t>
            </a:r>
            <a:r>
              <a:rPr lang="ko-KR" altLang="en-US" dirty="0"/>
              <a:t>혹은 기타 목적으로 사용자의 이용 행태 추적에 이용될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이러한 </a:t>
            </a:r>
            <a:r>
              <a:rPr lang="ko-KR" altLang="en-US" dirty="0"/>
              <a:t>목적의 경우 </a:t>
            </a:r>
            <a:r>
              <a:rPr lang="ko-KR" altLang="en-US" dirty="0" smtClean="0"/>
              <a:t>사용자 </a:t>
            </a:r>
            <a:r>
              <a:rPr lang="ko-KR" altLang="en-US" dirty="0"/>
              <a:t>정보 활용 동의가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ko-KR" altLang="en-US" dirty="0" smtClean="0"/>
              <a:t>재방문 </a:t>
            </a:r>
            <a:r>
              <a:rPr lang="ko-KR" altLang="en-US" dirty="0"/>
              <a:t>등의 확인 용도로 많이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en-US" altLang="ko-KR" dirty="0" smtClean="0"/>
              <a:t>‘</a:t>
            </a:r>
            <a:r>
              <a:rPr lang="en-US" altLang="ko-KR" dirty="0"/>
              <a:t>name=value’ </a:t>
            </a:r>
            <a:r>
              <a:rPr lang="ko-KR" altLang="en-US" dirty="0" smtClean="0"/>
              <a:t>형식을 사용함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유효 </a:t>
            </a:r>
            <a:r>
              <a:rPr lang="ko-KR" altLang="en-US" dirty="0"/>
              <a:t>기간</a:t>
            </a:r>
            <a:r>
              <a:rPr lang="en-US" altLang="ko-KR" dirty="0"/>
              <a:t>, </a:t>
            </a:r>
            <a:r>
              <a:rPr lang="ko-KR" altLang="en-US" dirty="0"/>
              <a:t>요청 경로</a:t>
            </a:r>
            <a:r>
              <a:rPr lang="en-US" altLang="ko-KR" dirty="0"/>
              <a:t>, </a:t>
            </a:r>
            <a:r>
              <a:rPr lang="ko-KR" altLang="en-US" dirty="0"/>
              <a:t>도메인 지정 등의 부가 속성을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ko-KR" altLang="en-US" dirty="0" smtClean="0"/>
              <a:t>주로 </a:t>
            </a:r>
            <a:r>
              <a:rPr lang="ko-KR" altLang="en-US" dirty="0"/>
              <a:t>자바스크립트를 통해 처리하지만 </a:t>
            </a:r>
            <a:r>
              <a:rPr lang="en-US" altLang="ko-KR" dirty="0" err="1"/>
              <a:t>HttpOnly</a:t>
            </a:r>
            <a:r>
              <a:rPr lang="en-US" altLang="ko-KR" dirty="0"/>
              <a:t> </a:t>
            </a:r>
            <a:r>
              <a:rPr lang="ko-KR" altLang="en-US" dirty="0"/>
              <a:t>설정으로 서버에서만 사용할 수 있도록 </a:t>
            </a:r>
            <a:r>
              <a:rPr lang="ko-KR" altLang="en-US" dirty="0" smtClean="0"/>
              <a:t>설정 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4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쿠키의 동작 과정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5" y="1238857"/>
            <a:ext cx="7585650" cy="38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54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5501565" y="836712"/>
            <a:ext cx="3308919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05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 err="1" smtClean="0">
                <a:latin typeface="+mj-ea"/>
                <a:ea typeface="+mj-ea"/>
              </a:rPr>
              <a:t>서블릿의</a:t>
            </a:r>
            <a:r>
              <a:rPr kumimoji="1" lang="ko-KR" altLang="en-US" sz="4000" b="1" kern="1200" spc="-150" dirty="0" smtClean="0">
                <a:latin typeface="+mj-ea"/>
                <a:ea typeface="+mj-ea"/>
              </a:rPr>
              <a:t> 이해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정보 공유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쿠키 저장 방법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위의 코드는 다음의 </a:t>
            </a:r>
            <a:r>
              <a:rPr lang="en-US" altLang="ko-KR" dirty="0"/>
              <a:t>HTTP </a:t>
            </a:r>
            <a:r>
              <a:rPr lang="ko-KR" altLang="en-US" dirty="0"/>
              <a:t>응답으로 클라이언트에 </a:t>
            </a:r>
            <a:r>
              <a:rPr lang="ko-KR" altLang="en-US" dirty="0" smtClean="0"/>
              <a:t>전달됨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124744"/>
            <a:ext cx="6103533" cy="8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602714"/>
            <a:ext cx="6103533" cy="2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1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세션</a:t>
            </a:r>
            <a:r>
              <a:rPr lang="en-US" altLang="ko-KR" dirty="0" smtClean="0"/>
              <a:t>(Session)</a:t>
            </a:r>
          </a:p>
          <a:p>
            <a:pPr lvl="1"/>
            <a:r>
              <a:rPr lang="ko-KR" altLang="en-US" dirty="0" smtClean="0"/>
              <a:t>클라이언트가 </a:t>
            </a:r>
            <a:r>
              <a:rPr lang="ko-KR" altLang="en-US" dirty="0"/>
              <a:t>웹 애플리케이션 서버에 접속할 때 서버 쪽에 생성되는 공간으로 </a:t>
            </a:r>
            <a:r>
              <a:rPr lang="ko-KR" altLang="en-US" dirty="0" smtClean="0"/>
              <a:t>내부적으로는 </a:t>
            </a:r>
            <a:r>
              <a:rPr lang="ko-KR" altLang="en-US" dirty="0"/>
              <a:t>세션 아이디를 통해 </a:t>
            </a:r>
            <a:r>
              <a:rPr lang="ko-KR" altLang="en-US" dirty="0" smtClean="0"/>
              <a:t>참조됨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서버에 </a:t>
            </a:r>
            <a:r>
              <a:rPr lang="ko-KR" altLang="en-US" dirty="0"/>
              <a:t>접속할 때 발급받은 세션 </a:t>
            </a:r>
            <a:r>
              <a:rPr lang="ko-KR" altLang="en-US" dirty="0" smtClean="0"/>
              <a:t>아이디를 기억함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서버 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해당 세션 아이디로 할당된 영역에 </a:t>
            </a:r>
            <a:r>
              <a:rPr lang="ko-KR" altLang="en-US" dirty="0" smtClean="0"/>
              <a:t>접근함</a:t>
            </a:r>
            <a:r>
              <a:rPr lang="en-US" altLang="ko-KR" dirty="0" smtClean="0"/>
              <a:t>	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세션의 특징</a:t>
            </a:r>
            <a:endParaRPr lang="en-US" altLang="ko-KR" dirty="0"/>
          </a:p>
          <a:p>
            <a:pPr lvl="1"/>
            <a:r>
              <a:rPr lang="ko-KR" altLang="en-US" dirty="0" smtClean="0"/>
              <a:t>세션 </a:t>
            </a:r>
            <a:r>
              <a:rPr lang="ko-KR" altLang="en-US" dirty="0"/>
              <a:t>유효 시간이나 브라우저 종료 전까지 유지되므로 서로 다른 페이지에서도 정보 공유가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로그인 </a:t>
            </a:r>
            <a:r>
              <a:rPr lang="ko-KR" altLang="en-US" dirty="0"/>
              <a:t>유지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컨트롤러 구현 등에서 다양하게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 smtClean="0"/>
              <a:t>사용자마다 </a:t>
            </a:r>
            <a:r>
              <a:rPr lang="ko-KR" altLang="en-US" dirty="0"/>
              <a:t>생성되는 </a:t>
            </a:r>
            <a:r>
              <a:rPr lang="ko-KR" altLang="en-US" dirty="0" smtClean="0"/>
              <a:t>공간임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동시에 </a:t>
            </a:r>
            <a:r>
              <a:rPr lang="ko-KR" altLang="en-US" dirty="0"/>
              <a:t>많은 사용자가 세션을 통해 대량의 데이터를 </a:t>
            </a:r>
            <a:r>
              <a:rPr lang="ko-KR" altLang="en-US" dirty="0" smtClean="0"/>
              <a:t>관리한다면 충분한 </a:t>
            </a:r>
            <a:r>
              <a:rPr lang="ko-KR" altLang="en-US" dirty="0"/>
              <a:t>메모리를 비롯한 세션 관리 대책이 </a:t>
            </a:r>
            <a:r>
              <a:rPr lang="ko-KR" altLang="en-US" dirty="0" smtClean="0"/>
              <a:t>필요함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90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Object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컨테이너에서 </a:t>
            </a:r>
            <a:r>
              <a:rPr lang="ko-KR" altLang="en-US" dirty="0" err="1"/>
              <a:t>서블릿</a:t>
            </a:r>
            <a:r>
              <a:rPr lang="ko-KR" altLang="en-US" dirty="0"/>
              <a:t> 관리를 위해 </a:t>
            </a:r>
            <a:r>
              <a:rPr lang="ko-KR" altLang="en-US" dirty="0" smtClean="0"/>
              <a:t>자동으로 생성한 객체 중 속성 </a:t>
            </a:r>
            <a:r>
              <a:rPr lang="ko-KR" altLang="en-US" dirty="0"/>
              <a:t>관리 기능을 제공하며 특정 범위 동안 유지되는 </a:t>
            </a:r>
            <a:r>
              <a:rPr lang="ko-KR" altLang="en-US" dirty="0" smtClean="0"/>
              <a:t>객체를 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객체는 </a:t>
            </a:r>
            <a:r>
              <a:rPr lang="ko-KR" altLang="en-US" dirty="0"/>
              <a:t>관리 목적에 따라 별도의 </a:t>
            </a:r>
            <a:r>
              <a:rPr lang="ko-KR" altLang="en-US" dirty="0" err="1"/>
              <a:t>메서드로</a:t>
            </a:r>
            <a:r>
              <a:rPr lang="ko-KR" altLang="en-US" dirty="0"/>
              <a:t> 구현된 기능을 가지고 있고 공통적으로 ‘키</a:t>
            </a:r>
            <a:r>
              <a:rPr lang="en-US" altLang="ko-KR" dirty="0"/>
              <a:t>-</a:t>
            </a:r>
            <a:r>
              <a:rPr lang="ko-KR" altLang="en-US" dirty="0"/>
              <a:t>값’ </a:t>
            </a:r>
            <a:r>
              <a:rPr lang="ko-KR" altLang="en-US" dirty="0" smtClean="0"/>
              <a:t>형태의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 </a:t>
            </a:r>
            <a:r>
              <a:rPr lang="ko-KR" altLang="en-US" dirty="0"/>
              <a:t>자료구조를 </a:t>
            </a:r>
            <a:r>
              <a:rPr lang="ko-KR" altLang="en-US" dirty="0" smtClean="0"/>
              <a:t>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활용하면 페이지 간</a:t>
            </a:r>
            <a:r>
              <a:rPr lang="en-US" altLang="ko-KR" dirty="0"/>
              <a:t>, </a:t>
            </a:r>
            <a:r>
              <a:rPr lang="ko-KR" altLang="en-US" dirty="0"/>
              <a:t>사용자 간 데이터 공유가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 </a:t>
            </a:r>
            <a:r>
              <a:rPr lang="ko-KR" altLang="en-US" dirty="0"/>
              <a:t>역시 </a:t>
            </a:r>
            <a:r>
              <a:rPr lang="ko-KR" altLang="en-US" dirty="0" err="1"/>
              <a:t>서블릿으로</a:t>
            </a:r>
            <a:r>
              <a:rPr lang="ko-KR" altLang="en-US" dirty="0"/>
              <a:t> 변환되기 때문에 동일하다고 볼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/>
              <a:t>액션의 </a:t>
            </a:r>
            <a:r>
              <a:rPr lang="en-US" altLang="ko-KR" dirty="0"/>
              <a:t>scope</a:t>
            </a:r>
            <a:r>
              <a:rPr lang="ko-KR" altLang="en-US" dirty="0" smtClean="0"/>
              <a:t>에 사용되는 </a:t>
            </a:r>
            <a:r>
              <a:rPr lang="en-US" altLang="ko-KR" dirty="0"/>
              <a:t>page, request, session, application</a:t>
            </a:r>
            <a:r>
              <a:rPr lang="ko-KR" altLang="en-US" dirty="0"/>
              <a:t>이 </a:t>
            </a:r>
            <a:r>
              <a:rPr lang="ko-KR" altLang="en-US" dirty="0" smtClean="0"/>
              <a:t>해당됨</a:t>
            </a:r>
            <a:endParaRPr lang="en-US" altLang="ko-KR" dirty="0"/>
          </a:p>
          <a:p>
            <a:pPr lvl="1"/>
            <a:r>
              <a:rPr lang="ko-KR" altLang="en-US" dirty="0"/>
              <a:t>이러한 객체는 각각 생성</a:t>
            </a:r>
            <a:r>
              <a:rPr lang="en-US" altLang="ko-KR" dirty="0"/>
              <a:t>, </a:t>
            </a:r>
            <a:r>
              <a:rPr lang="ko-KR" altLang="en-US" dirty="0"/>
              <a:t>소멸 시기가 정해져 있고 서로 다른 </a:t>
            </a:r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간의 데이터 </a:t>
            </a:r>
            <a:r>
              <a:rPr lang="ko-KR" altLang="en-US" dirty="0" smtClean="0"/>
              <a:t>전달이나 </a:t>
            </a:r>
            <a:r>
              <a:rPr lang="ko-KR" altLang="en-US" dirty="0"/>
              <a:t>공유를 위한 용도로 </a:t>
            </a:r>
            <a:r>
              <a:rPr lang="ko-KR" altLang="en-US" dirty="0" smtClean="0"/>
              <a:t>활용됨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32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의 종류와 특징</a:t>
            </a:r>
            <a:endParaRPr lang="en-US" altLang="ko-KR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1556792"/>
            <a:ext cx="6744245" cy="2372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7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속성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</a:t>
            </a:r>
            <a:r>
              <a:rPr lang="en-US" altLang="ko-KR" dirty="0" smtClean="0"/>
              <a:t>Object</a:t>
            </a:r>
            <a:r>
              <a:rPr lang="ko-KR" altLang="en-US" dirty="0" smtClean="0"/>
              <a:t>의 종류와 특징</a:t>
            </a:r>
            <a:endParaRPr lang="en-US" altLang="ko-KR" dirty="0" smtClean="0"/>
          </a:p>
          <a:p>
            <a:pPr lvl="1"/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Session</a:t>
            </a:r>
            <a:r>
              <a:rPr lang="ko-KR" altLang="en-US" dirty="0"/>
              <a:t>을 주로 활용하게 되며 모든 사용자가 공유하거나 웹 애플리케이션 전체에서 참조가 필요한 경우 </a:t>
            </a:r>
            <a:r>
              <a:rPr lang="en-US" altLang="ko-KR" dirty="0"/>
              <a:t>Web Context</a:t>
            </a:r>
            <a:r>
              <a:rPr lang="ko-KR" altLang="en-US" dirty="0"/>
              <a:t>를 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이러한 객체는 속성을 저장하고 참조하기 위해 다음 </a:t>
            </a:r>
            <a:r>
              <a:rPr lang="ko-KR" altLang="en-US" dirty="0" err="1"/>
              <a:t>메서드가</a:t>
            </a:r>
            <a:r>
              <a:rPr lang="ko-KR" altLang="en-US" dirty="0"/>
              <a:t> 공통적으로 </a:t>
            </a:r>
            <a:r>
              <a:rPr lang="ko-KR" altLang="en-US" dirty="0" smtClean="0"/>
              <a:t>제공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1" indent="0"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sz="1000" dirty="0" smtClean="0"/>
          </a:p>
          <a:p>
            <a:pPr lvl="1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저장하고자 </a:t>
            </a:r>
            <a:r>
              <a:rPr lang="ko-KR" altLang="en-US" dirty="0"/>
              <a:t>하는 데이터가 </a:t>
            </a:r>
            <a:r>
              <a:rPr lang="en-US" altLang="ko-KR" dirty="0"/>
              <a:t>Object </a:t>
            </a:r>
            <a:r>
              <a:rPr lang="ko-KR" altLang="en-US" dirty="0" smtClean="0"/>
              <a:t>형태임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/>
              <a:t>타입은 </a:t>
            </a:r>
            <a:r>
              <a:rPr lang="ko-KR" altLang="en-US" dirty="0" smtClean="0"/>
              <a:t>데이터를 가지고 올 때 </a:t>
            </a:r>
            <a:r>
              <a:rPr lang="ko-KR" altLang="en-US" dirty="0" err="1"/>
              <a:t>리턴된</a:t>
            </a:r>
            <a:r>
              <a:rPr lang="ko-KR" altLang="en-US" dirty="0"/>
              <a:t> </a:t>
            </a:r>
            <a:r>
              <a:rPr lang="en-US" altLang="ko-KR" dirty="0"/>
              <a:t>Object </a:t>
            </a:r>
            <a:r>
              <a:rPr lang="ko-KR" altLang="en-US" dirty="0"/>
              <a:t>타입을 원래 저장된 데이터 타입으로 변환해야 함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382000"/>
            <a:ext cx="6103533" cy="6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4293096"/>
            <a:ext cx="6123246" cy="91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이동과 정보 공유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r>
              <a:rPr lang="ko-KR" altLang="en-US" dirty="0" smtClean="0"/>
              <a:t>사례</a:t>
            </a:r>
            <a:r>
              <a:rPr lang="en-US" altLang="ko-KR" dirty="0" smtClean="0"/>
              <a:t>1 : </a:t>
            </a: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lvl="1"/>
            <a:r>
              <a:rPr lang="ko-KR" altLang="en-US" dirty="0"/>
              <a:t>로그인 후 세션을 이용해 사용자 이름을 저장하고 메인 화면으로 이동하는 </a:t>
            </a:r>
            <a:r>
              <a:rPr lang="ko-KR" altLang="en-US" dirty="0" smtClean="0"/>
              <a:t>경우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클라이언트가 </a:t>
            </a:r>
            <a:r>
              <a:rPr lang="ko-KR" altLang="en-US" dirty="0" err="1" smtClean="0"/>
              <a:t>로그인한다</a:t>
            </a:r>
            <a:r>
              <a:rPr lang="en-US" altLang="ko-KR" dirty="0"/>
              <a:t>.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컨트롤러는 </a:t>
            </a:r>
            <a:r>
              <a:rPr lang="en-US" altLang="ko-KR" dirty="0" err="1"/>
              <a:t>request.getParameter</a:t>
            </a:r>
            <a:r>
              <a:rPr lang="en-US" altLang="ko-KR" dirty="0"/>
              <a:t>( )</a:t>
            </a:r>
            <a:r>
              <a:rPr lang="ko-KR" altLang="en-US" dirty="0"/>
              <a:t>를 통해 클라이언트의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로그인 </a:t>
            </a:r>
            <a:r>
              <a:rPr lang="ko-KR" altLang="en-US" dirty="0"/>
              <a:t>정보가 맞을 경우 사용자 이름이나 기타 정보를 세션에 저장한다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메인 </a:t>
            </a:r>
            <a:r>
              <a:rPr lang="ko-KR" altLang="en-US" dirty="0"/>
              <a:t>화면으로 </a:t>
            </a:r>
            <a:r>
              <a:rPr lang="ko-KR" altLang="en-US" dirty="0" err="1"/>
              <a:t>리디렉션한다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3429000"/>
            <a:ext cx="6111417" cy="153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1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이동과 정보 공유 시나리오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2: </a:t>
            </a:r>
            <a:r>
              <a:rPr lang="ko-KR" altLang="en-US" dirty="0"/>
              <a:t>게시판 목록</a:t>
            </a:r>
          </a:p>
          <a:p>
            <a:pPr lvl="1"/>
            <a:r>
              <a:rPr lang="ko-KR" altLang="en-US" dirty="0"/>
              <a:t>데이터베이스 </a:t>
            </a:r>
            <a:r>
              <a:rPr lang="ko-KR" altLang="en-US" dirty="0" smtClean="0"/>
              <a:t>연동으로 </a:t>
            </a:r>
            <a:r>
              <a:rPr lang="ko-KR" altLang="en-US" dirty="0"/>
              <a:t>리스트 형태의 데이터를 저장하고 </a:t>
            </a:r>
            <a:r>
              <a:rPr lang="en-US" altLang="ko-KR" dirty="0"/>
              <a:t>JSP</a:t>
            </a:r>
            <a:r>
              <a:rPr lang="ko-KR" altLang="en-US" dirty="0"/>
              <a:t>에서 사용하는 </a:t>
            </a:r>
            <a:r>
              <a:rPr lang="ko-KR" altLang="en-US" dirty="0" smtClean="0"/>
              <a:t>경우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컨트롤러는 </a:t>
            </a:r>
            <a:r>
              <a:rPr lang="en-US" altLang="ko-KR" dirty="0"/>
              <a:t>DB</a:t>
            </a:r>
            <a:r>
              <a:rPr lang="ko-KR" altLang="en-US" dirty="0"/>
              <a:t>로부터 게시판의 첫 번째 페이지 데이터를 가지고 온다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request</a:t>
            </a:r>
            <a:r>
              <a:rPr lang="ko-KR" altLang="en-US" dirty="0"/>
              <a:t>에 리스트 형태로 데이터를 저장한다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목록 </a:t>
            </a:r>
            <a:r>
              <a:rPr lang="ko-KR" altLang="en-US" dirty="0"/>
              <a:t>화면으로 </a:t>
            </a:r>
            <a:r>
              <a:rPr lang="ko-KR" altLang="en-US" dirty="0" err="1"/>
              <a:t>포워딩한다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996952"/>
            <a:ext cx="6095646" cy="11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46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04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ea typeface="맑은 고딕" pitchFamily="50" charset="-127"/>
              </a:rPr>
              <a:t>[</a:t>
            </a:r>
            <a:r>
              <a:rPr lang="ko-KR" altLang="en-US" sz="4000" b="1" dirty="0" smtClean="0">
                <a:ea typeface="맑은 고딕" pitchFamily="50" charset="-127"/>
              </a:rPr>
              <a:t>실습 </a:t>
            </a:r>
            <a:r>
              <a:rPr lang="en-US" altLang="ko-KR" sz="4000" b="1" dirty="0" smtClean="0">
                <a:ea typeface="맑은 고딕" pitchFamily="50" charset="-127"/>
              </a:rPr>
              <a:t>5-1] </a:t>
            </a:r>
            <a:r>
              <a:rPr lang="ko-KR" altLang="en-US" sz="4000" b="1" dirty="0" err="1" smtClean="0">
                <a:ea typeface="맑은 고딕" pitchFamily="50" charset="-127"/>
              </a:rPr>
              <a:t>서블릿</a:t>
            </a:r>
            <a:r>
              <a:rPr lang="ko-KR" altLang="en-US" sz="4000" b="1" dirty="0" smtClean="0">
                <a:ea typeface="맑은 고딕" pitchFamily="50" charset="-127"/>
              </a:rPr>
              <a:t> 프로그래밍</a:t>
            </a:r>
            <a:r>
              <a:rPr lang="en-US" altLang="ko-KR" sz="4000" b="1" dirty="0" smtClean="0">
                <a:ea typeface="맑은 고딕" pitchFamily="50" charset="-127"/>
              </a:rPr>
              <a:t>: </a:t>
            </a:r>
          </a:p>
          <a:p>
            <a:pPr algn="ctr"/>
            <a:r>
              <a:rPr lang="en-US" altLang="ko-KR" sz="4000" b="1" dirty="0" smtClean="0">
                <a:ea typeface="맑은 고딕" pitchFamily="50" charset="-127"/>
              </a:rPr>
              <a:t>Hello World!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85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이클립스를</a:t>
            </a:r>
            <a:r>
              <a:rPr lang="ko-KR" altLang="en-US" b="1" dirty="0"/>
              <a:t> 이용해 </a:t>
            </a:r>
            <a:r>
              <a:rPr lang="ko-KR" altLang="en-US" b="1" dirty="0" err="1" smtClean="0"/>
              <a:t>서블릿</a:t>
            </a:r>
            <a:r>
              <a:rPr lang="ko-KR" altLang="en-US" b="1" dirty="0" smtClean="0"/>
              <a:t> 생성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smtClean="0"/>
              <a:t>기본 </a:t>
            </a:r>
            <a:r>
              <a:rPr lang="ko-KR" altLang="en-US" b="1" dirty="0" err="1" smtClean="0"/>
              <a:t>서블릿의</a:t>
            </a:r>
            <a:r>
              <a:rPr lang="ko-KR" altLang="en-US" b="1" dirty="0" smtClean="0"/>
              <a:t> 구조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 smtClean="0"/>
              <a:t>서블릿</a:t>
            </a:r>
            <a:r>
              <a:rPr lang="ko-KR" altLang="en-US" b="1" dirty="0" smtClean="0"/>
              <a:t> </a:t>
            </a:r>
            <a:r>
              <a:rPr lang="ko-KR" altLang="en-US" b="1" dirty="0"/>
              <a:t>코드의 기본 구조와 구현 </a:t>
            </a:r>
            <a:r>
              <a:rPr lang="ko-KR" altLang="en-US" b="1" dirty="0" smtClean="0"/>
              <a:t>방법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 smtClean="0"/>
              <a:t>톰캣을</a:t>
            </a:r>
            <a:r>
              <a:rPr lang="ko-KR" altLang="en-US" b="1" dirty="0" smtClean="0"/>
              <a:t> </a:t>
            </a:r>
            <a:r>
              <a:rPr lang="ko-KR" altLang="en-US" b="1" dirty="0"/>
              <a:t>통한 실행 </a:t>
            </a:r>
            <a:r>
              <a:rPr lang="ko-KR" altLang="en-US" b="1" dirty="0" smtClean="0"/>
              <a:t>방법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3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/>
              <a:t>장에서 생성한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jwbook</a:t>
            </a:r>
            <a:r>
              <a:rPr lang="en-US" altLang="ko-KR" dirty="0" smtClean="0"/>
              <a:t> </a:t>
            </a:r>
            <a:r>
              <a:rPr lang="en-US" altLang="ko-KR" dirty="0"/>
              <a:t>Dynamic Web Project]</a:t>
            </a:r>
            <a:r>
              <a:rPr lang="ko-KR" altLang="en-US" dirty="0"/>
              <a:t>에서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 </a:t>
            </a:r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8" y="1866561"/>
            <a:ext cx="6091705" cy="422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4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>
                <a:ea typeface="+mn-lt"/>
                <a:cs typeface="+mn-lt"/>
              </a:rPr>
              <a:t>서블릿의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개요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서블릿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클래스 구조와 생명 주기</a:t>
            </a:r>
          </a:p>
          <a:p>
            <a:r>
              <a:rPr lang="ko-KR" altLang="en-US" dirty="0" smtClean="0">
                <a:ea typeface="+mn-lt"/>
                <a:cs typeface="+mn-lt"/>
              </a:rPr>
              <a:t>페이지 </a:t>
            </a:r>
            <a:r>
              <a:rPr lang="ko-KR" altLang="en-US" dirty="0">
                <a:ea typeface="+mn-lt"/>
                <a:cs typeface="+mn-lt"/>
              </a:rPr>
              <a:t>이동과 정보 공유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5-1]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프로그래밍 </a:t>
            </a:r>
            <a:r>
              <a:rPr lang="en-US" altLang="ko-KR" dirty="0" smtClean="0">
                <a:ea typeface="+mn-lt"/>
                <a:cs typeface="+mn-lt"/>
              </a:rPr>
              <a:t>: </a:t>
            </a:r>
            <a:r>
              <a:rPr lang="en-US" altLang="ko-KR" dirty="0" err="1" smtClean="0">
                <a:ea typeface="+mn-lt"/>
                <a:cs typeface="+mn-lt"/>
              </a:rPr>
              <a:t>HelloWorld</a:t>
            </a:r>
            <a:r>
              <a:rPr lang="en-US" altLang="ko-KR" dirty="0">
                <a:ea typeface="+mn-lt"/>
                <a:cs typeface="+mn-lt"/>
              </a:rPr>
              <a:t>!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5-2]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프로그래밍 </a:t>
            </a:r>
            <a:r>
              <a:rPr lang="en-US" altLang="ko-KR" dirty="0" smtClean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계산기 </a:t>
            </a:r>
            <a:r>
              <a:rPr lang="ko-KR" altLang="en-US" dirty="0">
                <a:ea typeface="+mn-lt"/>
                <a:cs typeface="+mn-lt"/>
              </a:rPr>
              <a:t>구현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패키지와</a:t>
            </a:r>
            <a:r>
              <a:rPr lang="en-US" altLang="ko-KR" dirty="0" smtClean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이름을 </a:t>
            </a:r>
            <a:r>
              <a:rPr lang="ko-KR" altLang="en-US" dirty="0" smtClean="0"/>
              <a:t>입력하고 </a:t>
            </a:r>
            <a:r>
              <a:rPr lang="ko-KR" altLang="en-US" dirty="0"/>
              <a:t>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Java </a:t>
            </a:r>
            <a:r>
              <a:rPr lang="en-US" altLang="ko-KR" dirty="0"/>
              <a:t>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Class </a:t>
            </a:r>
            <a:r>
              <a:rPr lang="en-US" altLang="ko-KR" dirty="0"/>
              <a:t>name: </a:t>
            </a:r>
            <a:r>
              <a:rPr lang="en-US" altLang="ko-KR" dirty="0" err="1" smtClean="0"/>
              <a:t>HelloWorld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Superclass:</a:t>
            </a:r>
            <a:r>
              <a:rPr lang="ko-KR" altLang="en-US" dirty="0" smtClean="0"/>
              <a:t> </a:t>
            </a:r>
            <a:r>
              <a:rPr lang="ko-KR" altLang="en-US" dirty="0"/>
              <a:t>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필요에 </a:t>
            </a:r>
            <a:r>
              <a:rPr lang="ko-KR" altLang="en-US" dirty="0"/>
              <a:t>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03" y="2965628"/>
            <a:ext cx="3863994" cy="313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44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 smtClean="0"/>
              <a:t>서블릿</a:t>
            </a:r>
            <a:r>
              <a:rPr lang="ko-KR" altLang="en-US" b="1" dirty="0" smtClean="0"/>
              <a:t> </a:t>
            </a:r>
            <a:r>
              <a:rPr lang="ko-KR" altLang="en-US" b="1" dirty="0"/>
              <a:t>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 smtClean="0"/>
              <a:t>[</a:t>
            </a:r>
            <a:r>
              <a:rPr lang="en-US" altLang="ko-KR" dirty="0"/>
              <a:t>Create Servlet</a:t>
            </a:r>
            <a:r>
              <a:rPr lang="en-US" altLang="ko-KR" dirty="0" smtClean="0"/>
              <a:t>]</a:t>
            </a:r>
            <a:r>
              <a:rPr lang="ko-KR" altLang="en-US" dirty="0"/>
              <a:t> </a:t>
            </a:r>
            <a:r>
              <a:rPr lang="ko-KR" altLang="en-US" dirty="0" smtClean="0"/>
              <a:t>창에 정보 입력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서블릿과</a:t>
            </a:r>
            <a:r>
              <a:rPr lang="ko-KR" altLang="en-US" dirty="0" smtClean="0"/>
              <a:t> </a:t>
            </a:r>
            <a:r>
              <a:rPr lang="ko-KR" altLang="en-US" dirty="0"/>
              <a:t>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 smtClean="0"/>
              <a:t>애너테이션에</a:t>
            </a:r>
            <a:r>
              <a:rPr lang="ko-KR" altLang="en-US" dirty="0" smtClean="0"/>
              <a:t> </a:t>
            </a:r>
            <a:r>
              <a:rPr lang="ko-KR" altLang="en-US" dirty="0"/>
              <a:t>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</a:t>
            </a:r>
            <a:r>
              <a:rPr lang="ko-KR" altLang="en-US" dirty="0" smtClean="0"/>
              <a:t>나타냄</a:t>
            </a:r>
            <a:r>
              <a:rPr lang="en-US" altLang="ko-KR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&lt;</a:t>
            </a:r>
            <a:r>
              <a:rPr lang="en-US" altLang="ko-KR" dirty="0"/>
              <a:t>Description</a:t>
            </a:r>
            <a:r>
              <a:rPr lang="en-US" altLang="ko-KR" dirty="0" smtClean="0"/>
              <a:t>&gt;: </a:t>
            </a:r>
            <a:r>
              <a:rPr lang="ko-KR" altLang="en-US" dirty="0" err="1" smtClean="0"/>
              <a:t>서블릿에</a:t>
            </a:r>
            <a:r>
              <a:rPr lang="ko-KR" altLang="en-US" dirty="0" smtClean="0"/>
              <a:t> </a:t>
            </a:r>
            <a:r>
              <a:rPr lang="ko-KR" altLang="en-US" dirty="0"/>
              <a:t>대한 설명을 </a:t>
            </a:r>
            <a:r>
              <a:rPr lang="ko-KR" altLang="en-US" dirty="0" smtClean="0"/>
              <a:t>간단하게 기술하기 </a:t>
            </a:r>
            <a:r>
              <a:rPr lang="ko-KR" altLang="en-US" dirty="0"/>
              <a:t>위해 ‘</a:t>
            </a:r>
            <a:r>
              <a:rPr lang="en-US" altLang="ko-KR" dirty="0"/>
              <a:t>My first servlet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입력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&lt;</a:t>
            </a:r>
            <a:r>
              <a:rPr lang="en-US" altLang="ko-KR" dirty="0"/>
              <a:t>Initialization parameters</a:t>
            </a:r>
            <a:r>
              <a:rPr lang="en-US" altLang="ko-KR" dirty="0" smtClean="0"/>
              <a:t>&gt;: </a:t>
            </a:r>
            <a:r>
              <a:rPr lang="ko-KR" altLang="en-US" dirty="0" err="1" smtClean="0"/>
              <a:t>서블릿에</a:t>
            </a:r>
            <a:r>
              <a:rPr lang="ko-KR" altLang="en-US" dirty="0" smtClean="0"/>
              <a:t> </a:t>
            </a:r>
            <a:r>
              <a:rPr lang="ko-KR" altLang="en-US" dirty="0" smtClean="0"/>
              <a:t>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</a:t>
            </a:r>
            <a:r>
              <a:rPr lang="ko-KR" altLang="en-US" dirty="0" smtClean="0"/>
              <a:t>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&lt;</a:t>
            </a:r>
            <a:r>
              <a:rPr lang="en-US" altLang="ko-KR" dirty="0"/>
              <a:t>URL mappings</a:t>
            </a:r>
            <a:r>
              <a:rPr lang="en-US" altLang="ko-KR" dirty="0" smtClean="0"/>
              <a:t>&gt;: </a:t>
            </a:r>
            <a:r>
              <a:rPr lang="ko-KR" altLang="en-US" dirty="0" err="1" smtClean="0"/>
              <a:t>서블릿을</a:t>
            </a:r>
            <a:r>
              <a:rPr lang="ko-KR" altLang="en-US" dirty="0" smtClean="0"/>
              <a:t> </a:t>
            </a:r>
            <a:r>
              <a:rPr lang="ko-KR" altLang="en-US" dirty="0"/>
              <a:t>호출하기 위한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32" y="3051298"/>
            <a:ext cx="3150337" cy="326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생성의 마지막 </a:t>
            </a:r>
            <a:r>
              <a:rPr lang="ko-KR" altLang="en-US" dirty="0" smtClean="0"/>
              <a:t>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‘</a:t>
            </a:r>
            <a:r>
              <a:rPr lang="en-US" altLang="ko-KR" dirty="0"/>
              <a:t>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</a:t>
            </a:r>
            <a:r>
              <a:rPr lang="ko-KR" altLang="en-US" dirty="0" smtClean="0"/>
              <a:t>다음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</a:t>
            </a:r>
            <a:r>
              <a:rPr lang="ko-KR" altLang="en-US" dirty="0" err="1"/>
              <a:t>서블릿</a:t>
            </a:r>
            <a:r>
              <a:rPr lang="ko-KR" altLang="en-US" dirty="0"/>
              <a:t> 생성을 </a:t>
            </a:r>
            <a:r>
              <a:rPr lang="ko-KR" altLang="en-US" dirty="0" smtClean="0"/>
              <a:t>마무리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17" y="2564904"/>
            <a:ext cx="3272566" cy="338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09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err="1" smtClean="0"/>
              <a:t>HelloWorld</a:t>
            </a:r>
            <a:r>
              <a:rPr lang="en-US" altLang="ko-KR" dirty="0" smtClean="0"/>
              <a:t> </a:t>
            </a:r>
            <a:r>
              <a:rPr lang="ko-KR" altLang="en-US" dirty="0" err="1"/>
              <a:t>서블릿에</a:t>
            </a:r>
            <a:r>
              <a:rPr lang="ko-KR" altLang="en-US" dirty="0"/>
              <a:t> 기본 생성된 코드를 보면 앞에서 설정한 내용이 모두 </a:t>
            </a:r>
            <a:r>
              <a:rPr lang="ko-KR" altLang="en-US" dirty="0" smtClean="0"/>
              <a:t>반영됨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12" y="1412776"/>
            <a:ext cx="6362577" cy="432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44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코드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@</a:t>
            </a:r>
            <a:r>
              <a:rPr lang="en-US" altLang="ko-KR" b="1" dirty="0" err="1"/>
              <a:t>WebServlet</a:t>
            </a:r>
            <a:r>
              <a:rPr lang="en-US" altLang="ko-KR" b="1" dirty="0"/>
              <a:t> </a:t>
            </a:r>
            <a:r>
              <a:rPr lang="ko-KR" altLang="en-US" b="1" dirty="0" err="1"/>
              <a:t>애너테이션</a:t>
            </a:r>
            <a:endParaRPr lang="ko-KR" altLang="en-US" b="1" dirty="0"/>
          </a:p>
          <a:p>
            <a:pPr>
              <a:buFont typeface="+mj-lt"/>
              <a:buAutoNum type="arabicParenR" startAt="6"/>
            </a:pPr>
            <a:r>
              <a:rPr lang="ko-KR" altLang="en-US" dirty="0" smtClean="0"/>
              <a:t>현재 </a:t>
            </a:r>
            <a:r>
              <a:rPr lang="ko-KR" altLang="en-US" dirty="0"/>
              <a:t>클래스가 </a:t>
            </a:r>
            <a:r>
              <a:rPr lang="ko-KR" altLang="en-US" dirty="0" err="1"/>
              <a:t>서블릿</a:t>
            </a:r>
            <a:r>
              <a:rPr lang="ko-KR" altLang="en-US" dirty="0"/>
              <a:t> 클래스라는 것을 컨테이너에 알리기 위해 </a:t>
            </a:r>
            <a:r>
              <a:rPr lang="en-US" altLang="ko-KR" dirty="0"/>
              <a:t>@Web Servlet </a:t>
            </a:r>
            <a:r>
              <a:rPr lang="ko-KR" altLang="en-US" dirty="0" err="1" smtClean="0"/>
              <a:t>애너테이션이</a:t>
            </a:r>
            <a:r>
              <a:rPr lang="ko-KR" altLang="en-US" dirty="0" smtClean="0"/>
              <a:t> 사용됨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/>
              <a:t>어떤 요청에 의해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호출할 것인지 결정하는 </a:t>
            </a:r>
            <a:r>
              <a:rPr lang="en-US" altLang="ko-KR" dirty="0" err="1"/>
              <a:t>Url</a:t>
            </a:r>
            <a:r>
              <a:rPr lang="en-US" altLang="ko-KR" dirty="0"/>
              <a:t> mapping </a:t>
            </a:r>
            <a:r>
              <a:rPr lang="ko-KR" altLang="en-US" dirty="0"/>
              <a:t>부분도 </a:t>
            </a:r>
            <a:r>
              <a:rPr lang="en-US" altLang="ko-KR" dirty="0" err="1"/>
              <a:t>urlPatterns</a:t>
            </a:r>
            <a:r>
              <a:rPr lang="en-US" altLang="ko-KR" dirty="0"/>
              <a:t> </a:t>
            </a:r>
            <a:r>
              <a:rPr lang="ko-KR" altLang="en-US" dirty="0"/>
              <a:t>속성으로 지정되어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 smtClean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ko-KR" altLang="en-US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만약 </a:t>
            </a:r>
            <a:r>
              <a:rPr lang="en-US" altLang="ko-KR" dirty="0"/>
              <a:t>(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과정에서 </a:t>
            </a:r>
            <a:r>
              <a:rPr lang="en-US" altLang="ko-KR" dirty="0"/>
              <a:t>Description </a:t>
            </a:r>
            <a:r>
              <a:rPr lang="ko-KR" altLang="en-US" dirty="0"/>
              <a:t>없이 패턴만 지정한다면 </a:t>
            </a:r>
            <a:r>
              <a:rPr lang="en-US" altLang="ko-KR" u="sng" dirty="0"/>
              <a:t>@</a:t>
            </a:r>
            <a:r>
              <a:rPr lang="en-US" altLang="ko-KR" u="sng" dirty="0" err="1"/>
              <a:t>WebServlet</a:t>
            </a:r>
            <a:r>
              <a:rPr lang="en-US" altLang="ko-KR" u="sng" dirty="0"/>
              <a:t>(“/hello</a:t>
            </a:r>
            <a:r>
              <a:rPr lang="ko-KR" altLang="en-US" u="sng" dirty="0"/>
              <a:t>”</a:t>
            </a:r>
            <a:r>
              <a:rPr lang="en-US" altLang="ko-KR" u="sng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같이 </a:t>
            </a:r>
            <a:r>
              <a:rPr lang="ko-KR" altLang="en-US" dirty="0"/>
              <a:t>단순화하는 것도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1988840"/>
            <a:ext cx="6722559" cy="76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1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코드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err="1"/>
              <a:t>d</a:t>
            </a:r>
            <a:r>
              <a:rPr lang="en-US" altLang="ko-KR" b="1" dirty="0" err="1" smtClean="0"/>
              <a:t>oGet</a:t>
            </a:r>
            <a:r>
              <a:rPr lang="en-US" altLang="ko-KR" b="1" dirty="0" smtClean="0"/>
              <a:t>()</a:t>
            </a:r>
            <a:endParaRPr lang="ko-KR" altLang="en-US" b="1" dirty="0"/>
          </a:p>
          <a:p>
            <a:pPr>
              <a:buFont typeface="+mj-lt"/>
              <a:buAutoNum type="arabicParenR" startAt="7"/>
            </a:pPr>
            <a:r>
              <a:rPr lang="en-US" altLang="ko-KR" dirty="0"/>
              <a:t>GET </a:t>
            </a:r>
            <a:r>
              <a:rPr lang="ko-KR" altLang="en-US" dirty="0"/>
              <a:t>요청을 처리하는 </a:t>
            </a:r>
            <a:r>
              <a:rPr lang="ko-KR" altLang="en-US" dirty="0" err="1"/>
              <a:t>메서드로</a:t>
            </a:r>
            <a:r>
              <a:rPr lang="en-US" altLang="ko-KR" dirty="0"/>
              <a:t>, </a:t>
            </a:r>
            <a:r>
              <a:rPr lang="en-US" altLang="ko-KR" dirty="0" smtClean="0"/>
              <a:t>request</a:t>
            </a:r>
            <a:r>
              <a:rPr lang="en-US" altLang="ko-KR" dirty="0"/>
              <a:t>, response</a:t>
            </a:r>
            <a:r>
              <a:rPr lang="ko-KR" altLang="en-US" dirty="0"/>
              <a:t>를 인자로 </a:t>
            </a:r>
            <a:r>
              <a:rPr lang="ko-KR" altLang="en-US" dirty="0"/>
              <a:t>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ServletException</a:t>
            </a:r>
            <a:r>
              <a:rPr lang="ko-KR" altLang="en-US" dirty="0"/>
              <a:t>과 </a:t>
            </a:r>
            <a:r>
              <a:rPr lang="en-US" altLang="ko-KR" dirty="0" err="1"/>
              <a:t>IOException</a:t>
            </a:r>
            <a:r>
              <a:rPr lang="ko-KR" altLang="en-US" dirty="0"/>
              <a:t>을 </a:t>
            </a:r>
            <a:r>
              <a:rPr lang="en-US" altLang="ko-KR" dirty="0"/>
              <a:t>throws</a:t>
            </a:r>
            <a:r>
              <a:rPr lang="ko-KR" altLang="en-US" dirty="0"/>
              <a:t>하고 있기 때문에 호출하는 쪽에서 예외 </a:t>
            </a:r>
            <a:r>
              <a:rPr lang="ko-KR" altLang="en-US" dirty="0" smtClean="0"/>
              <a:t>처리 </a:t>
            </a:r>
            <a:r>
              <a:rPr lang="ko-KR" altLang="en-US" dirty="0"/>
              <a:t>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>
              <a:buAutoNum type="arabicParenR" startAt="7"/>
            </a:pPr>
            <a:endParaRPr lang="en-US" altLang="ko-KR" dirty="0" smtClean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 smtClean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/>
              <a:t>안에 생성된 코드를 지우고 다음과 같이 </a:t>
            </a:r>
            <a:r>
              <a:rPr lang="ko-KR" altLang="en-US" dirty="0" smtClean="0"/>
              <a:t>수정하기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916832"/>
            <a:ext cx="6111417" cy="11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3573016"/>
            <a:ext cx="6123246" cy="20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6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코드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err="1" smtClean="0"/>
              <a:t>doPost</a:t>
            </a:r>
            <a:r>
              <a:rPr lang="en-US" altLang="ko-KR" b="1" dirty="0" smtClean="0"/>
              <a:t>()</a:t>
            </a:r>
            <a:endParaRPr lang="ko-KR" altLang="en-US" b="1" dirty="0"/>
          </a:p>
          <a:p>
            <a:pPr>
              <a:buFont typeface="+mj-lt"/>
              <a:buAutoNum type="arabicParenR" startAt="8"/>
            </a:pPr>
            <a:r>
              <a:rPr lang="en-US" altLang="ko-KR" dirty="0"/>
              <a:t>POST </a:t>
            </a:r>
            <a:r>
              <a:rPr lang="ko-KR" altLang="en-US" dirty="0"/>
              <a:t>요청을 처리하는 </a:t>
            </a:r>
            <a:r>
              <a:rPr lang="ko-KR" altLang="en-US" dirty="0" err="1"/>
              <a:t>메서드로</a:t>
            </a:r>
            <a:r>
              <a:rPr lang="ko-KR" altLang="en-US" dirty="0"/>
              <a:t> 단순히 </a:t>
            </a:r>
            <a:r>
              <a:rPr lang="en-US" altLang="ko-KR" dirty="0" err="1"/>
              <a:t>doGet</a:t>
            </a:r>
            <a:r>
              <a:rPr lang="en-US" altLang="ko-KR" dirty="0"/>
              <a:t>( )</a:t>
            </a:r>
            <a:r>
              <a:rPr lang="ko-KR" altLang="en-US" dirty="0"/>
              <a:t>을 호출하도록 되어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REST </a:t>
            </a:r>
            <a:r>
              <a:rPr lang="en-US" altLang="ko-KR" dirty="0"/>
              <a:t>API </a:t>
            </a:r>
            <a:r>
              <a:rPr lang="ko-KR" altLang="en-US" dirty="0" smtClean="0"/>
              <a:t>구현이 </a:t>
            </a:r>
            <a:r>
              <a:rPr lang="ko-KR" altLang="en-US" dirty="0"/>
              <a:t>아닌 일반 </a:t>
            </a:r>
            <a:r>
              <a:rPr lang="ko-KR" altLang="en-US" dirty="0" err="1"/>
              <a:t>서블릿</a:t>
            </a:r>
            <a:r>
              <a:rPr lang="ko-KR" altLang="en-US" dirty="0"/>
              <a:t> 구현이라면 </a:t>
            </a:r>
            <a:r>
              <a:rPr lang="en-US" altLang="ko-KR" dirty="0"/>
              <a:t>GET, POST</a:t>
            </a:r>
            <a:r>
              <a:rPr lang="ko-KR" altLang="en-US" dirty="0"/>
              <a:t>를 내부적으로 동일하게 </a:t>
            </a:r>
            <a:r>
              <a:rPr lang="ko-KR" altLang="en-US" dirty="0" smtClean="0"/>
              <a:t>처리함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물론 </a:t>
            </a:r>
            <a:r>
              <a:rPr lang="en-US" altLang="ko-KR" dirty="0" smtClean="0"/>
              <a:t>GET, POST</a:t>
            </a:r>
            <a:r>
              <a:rPr lang="ko-KR" altLang="en-US" dirty="0"/>
              <a:t>를 구분해 처리해야 하는 경우라면 당연히 별도의 코드로 구성할 </a:t>
            </a:r>
            <a:r>
              <a:rPr lang="ko-KR" altLang="en-US" dirty="0" smtClean="0"/>
              <a:t>수도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2348880"/>
            <a:ext cx="6131132" cy="11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58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완성된 </a:t>
            </a:r>
            <a:r>
              <a:rPr lang="ko-KR" altLang="en-US" dirty="0" smtClean="0"/>
              <a:t>코드 실행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76983" y="836712"/>
            <a:ext cx="4615297" cy="5688710"/>
            <a:chOff x="2639002" y="2322168"/>
            <a:chExt cx="4615297" cy="568871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002" y="2322168"/>
              <a:ext cx="4615297" cy="2132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803" y="4450168"/>
              <a:ext cx="4600485" cy="3560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757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완성된 </a:t>
            </a:r>
            <a:r>
              <a:rPr lang="ko-KR" altLang="en-US" dirty="0" smtClean="0"/>
              <a:t>코드 실행하는 방법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클래스를 선택한 다음 실행 버튼을 </a:t>
            </a:r>
            <a:r>
              <a:rPr lang="ko-KR" altLang="en-US" dirty="0" smtClean="0"/>
              <a:t>누르기 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마우스 </a:t>
            </a:r>
            <a:r>
              <a:rPr lang="ko-KR" altLang="en-US" dirty="0" smtClean="0"/>
              <a:t>오른쪽 </a:t>
            </a:r>
            <a:r>
              <a:rPr lang="ko-KR" altLang="en-US" dirty="0"/>
              <a:t>버튼을 클릭하고 </a:t>
            </a:r>
            <a:r>
              <a:rPr lang="en-US" altLang="ko-KR" dirty="0"/>
              <a:t>[Run as] → [Run on Server]</a:t>
            </a:r>
            <a:r>
              <a:rPr lang="ko-KR" altLang="en-US" dirty="0"/>
              <a:t>를 클릭하여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JSP</a:t>
            </a:r>
            <a:r>
              <a:rPr lang="ko-KR" altLang="en-US" dirty="0"/>
              <a:t>와 </a:t>
            </a:r>
            <a:r>
              <a:rPr lang="ko-KR" altLang="en-US" dirty="0" smtClean="0"/>
              <a:t>마찬가 지로 </a:t>
            </a:r>
            <a:r>
              <a:rPr lang="ko-KR" altLang="en-US" dirty="0"/>
              <a:t>서버 런타임 선택 화면에서 프로젝트 생성 시 등록한 </a:t>
            </a:r>
            <a:r>
              <a:rPr lang="en-US" altLang="ko-KR" dirty="0" smtClean="0"/>
              <a:t>‘Tomcat </a:t>
            </a:r>
            <a:r>
              <a:rPr lang="en-US" altLang="ko-KR" dirty="0"/>
              <a:t>v9.0’</a:t>
            </a:r>
            <a:r>
              <a:rPr lang="ko-KR" altLang="en-US" dirty="0"/>
              <a:t>을 선택하고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3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04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ea typeface="맑은 고딕" pitchFamily="50" charset="-127"/>
              </a:rPr>
              <a:t>[</a:t>
            </a:r>
            <a:r>
              <a:rPr lang="ko-KR" altLang="en-US" sz="4000" b="1" dirty="0" smtClean="0">
                <a:ea typeface="맑은 고딕" pitchFamily="50" charset="-127"/>
              </a:rPr>
              <a:t>실습</a:t>
            </a:r>
            <a:r>
              <a:rPr lang="en-US" altLang="ko-KR" sz="4000" b="1" dirty="0">
                <a:ea typeface="맑은 고딕" pitchFamily="50" charset="-127"/>
              </a:rPr>
              <a:t> </a:t>
            </a:r>
            <a:r>
              <a:rPr lang="en-US" altLang="ko-KR" sz="4000" b="1" dirty="0" smtClean="0">
                <a:ea typeface="맑은 고딕" pitchFamily="50" charset="-127"/>
              </a:rPr>
              <a:t>5-2] </a:t>
            </a:r>
            <a:r>
              <a:rPr lang="ko-KR" altLang="en-US" sz="4000" b="1" dirty="0" err="1" smtClean="0">
                <a:ea typeface="맑은 고딕" pitchFamily="50" charset="-127"/>
              </a:rPr>
              <a:t>서블릿</a:t>
            </a:r>
            <a:r>
              <a:rPr lang="ko-KR" altLang="en-US" sz="4000" b="1" dirty="0" smtClean="0">
                <a:ea typeface="맑은 고딕" pitchFamily="50" charset="-127"/>
              </a:rPr>
              <a:t> 프로그래밍</a:t>
            </a:r>
            <a:r>
              <a:rPr lang="en-US" altLang="ko-KR" sz="4000" b="1" dirty="0" smtClean="0">
                <a:ea typeface="맑은 고딕" pitchFamily="50" charset="-127"/>
              </a:rPr>
              <a:t>:</a:t>
            </a:r>
          </a:p>
          <a:p>
            <a:pPr algn="ctr"/>
            <a:r>
              <a:rPr lang="ko-KR" altLang="en-US" sz="4000" b="1" dirty="0" smtClean="0">
                <a:ea typeface="맑은 고딕" pitchFamily="50" charset="-127"/>
              </a:rPr>
              <a:t>계산기 구현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 smtClean="0">
                <a:ea typeface="+mn-lt"/>
                <a:cs typeface="+mn-lt"/>
              </a:rPr>
              <a:t>서블릿의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동작 과정을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서블릿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클래스의 구조와 생명 주기를 익힌다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smtClean="0">
                <a:ea typeface="+mn-lt"/>
                <a:cs typeface="+mn-lt"/>
              </a:rPr>
              <a:t>페이지 </a:t>
            </a:r>
            <a:r>
              <a:rPr lang="ko-KR" altLang="en-US" dirty="0">
                <a:ea typeface="+mn-lt"/>
                <a:cs typeface="+mn-lt"/>
              </a:rPr>
              <a:t>이동과 함께 페이지 간 정보 공유 기법을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화면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</a:t>
            </a:r>
            <a:r>
              <a:rPr lang="ko-KR" altLang="en-US" b="1" dirty="0" smtClean="0"/>
              <a:t>개요 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b="1" dirty="0" smtClean="0"/>
              <a:t>2</a:t>
            </a:r>
            <a:r>
              <a:rPr lang="ko-KR" altLang="en-US" b="1" dirty="0"/>
              <a:t>개의 숫자와 연산자를 선택하고 실행 버튼을 누르면 </a:t>
            </a:r>
            <a:r>
              <a:rPr lang="ko-KR" altLang="en-US" b="1" dirty="0" err="1" smtClean="0"/>
              <a:t>입력값을</a:t>
            </a:r>
            <a:r>
              <a:rPr lang="ko-KR" altLang="en-US" b="1" dirty="0"/>
              <a:t> </a:t>
            </a:r>
            <a:r>
              <a:rPr lang="ko-KR" altLang="en-US" b="1" dirty="0" err="1" smtClean="0"/>
              <a:t>서블릿으로</a:t>
            </a:r>
            <a:r>
              <a:rPr lang="ko-KR" altLang="en-US" b="1" dirty="0" smtClean="0"/>
              <a:t> 전달</a:t>
            </a:r>
            <a:r>
              <a:rPr lang="en-US" altLang="ko-KR" b="1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 smtClean="0"/>
              <a:t>서블릿은</a:t>
            </a:r>
            <a:r>
              <a:rPr lang="ko-KR" altLang="en-US" b="1" dirty="0" smtClean="0"/>
              <a:t> </a:t>
            </a:r>
            <a:r>
              <a:rPr lang="ko-KR" altLang="en-US" b="1" dirty="0"/>
              <a:t>브라우저로부터 전달된 </a:t>
            </a:r>
            <a:r>
              <a:rPr lang="ko-KR" altLang="en-US" b="1" dirty="0" err="1"/>
              <a:t>입력값을</a:t>
            </a:r>
            <a:r>
              <a:rPr lang="ko-KR" altLang="en-US" b="1" dirty="0"/>
              <a:t> 가져와 계산 후 결과를 </a:t>
            </a:r>
            <a:r>
              <a:rPr lang="ko-KR" altLang="en-US" b="1" dirty="0" smtClean="0"/>
              <a:t>포함한 </a:t>
            </a:r>
            <a:r>
              <a:rPr lang="ko-KR" altLang="en-US" b="1" dirty="0"/>
              <a:t>화면을 </a:t>
            </a:r>
            <a:r>
              <a:rPr lang="ko-KR" altLang="en-US" b="1" dirty="0" smtClean="0"/>
              <a:t>출력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화면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입력 </a:t>
            </a:r>
            <a:r>
              <a:rPr lang="ko-KR" altLang="en-US" b="1" dirty="0" err="1"/>
              <a:t>파라미터</a:t>
            </a:r>
            <a:endParaRPr lang="ko-KR" altLang="en-US" b="1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n1</a:t>
            </a:r>
            <a:r>
              <a:rPr lang="en-US" altLang="ko-KR" dirty="0"/>
              <a:t>, n2: </a:t>
            </a:r>
            <a:r>
              <a:rPr lang="ko-KR" altLang="en-US" dirty="0"/>
              <a:t>숫자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/>
              <a:t>HTML &lt;input&gt;</a:t>
            </a:r>
            <a:r>
              <a:rPr lang="ko-KR" altLang="en-US" dirty="0"/>
              <a:t>으로 구현함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op</a:t>
            </a:r>
            <a:r>
              <a:rPr lang="en-US" altLang="ko-KR" dirty="0"/>
              <a:t>: </a:t>
            </a:r>
            <a:r>
              <a:rPr lang="ko-KR" altLang="en-US" dirty="0"/>
              <a:t>연산자 선택 </a:t>
            </a:r>
            <a:r>
              <a:rPr lang="ko-KR" altLang="en-US" dirty="0" err="1"/>
              <a:t>드롭다운</a:t>
            </a:r>
            <a:r>
              <a:rPr lang="ko-KR" altLang="en-US" dirty="0"/>
              <a:t> </a:t>
            </a:r>
            <a:r>
              <a:rPr lang="ko-KR" altLang="en-US" dirty="0" smtClean="0"/>
              <a:t>리스트로 </a:t>
            </a:r>
            <a:r>
              <a:rPr lang="en-US" altLang="ko-KR" dirty="0"/>
              <a:t>HTML &lt;select&gt;</a:t>
            </a:r>
            <a:r>
              <a:rPr lang="ko-KR" altLang="en-US" dirty="0"/>
              <a:t>로 </a:t>
            </a:r>
            <a:r>
              <a:rPr lang="ko-KR" altLang="en-US" dirty="0" smtClean="0"/>
              <a:t>구현함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연산자의 종류 </a:t>
            </a:r>
            <a:r>
              <a:rPr lang="en-US" altLang="ko-KR" dirty="0" smtClean="0"/>
              <a:t>: +, </a:t>
            </a:r>
            <a:r>
              <a:rPr lang="en-US" altLang="ko-KR" dirty="0"/>
              <a:t>-, </a:t>
            </a:r>
            <a:r>
              <a:rPr lang="en-US" altLang="ko-KR" dirty="0" smtClean="0"/>
              <a:t>*, /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</a:t>
            </a:r>
            <a:r>
              <a:rPr lang="en-US" altLang="ko-KR" dirty="0"/>
              <a:t>[ch05] </a:t>
            </a:r>
            <a:r>
              <a:rPr lang="ko-KR" altLang="en-US" dirty="0"/>
              <a:t>폴더를 만들고 ‘</a:t>
            </a:r>
            <a:r>
              <a:rPr lang="en-US" altLang="ko-KR" dirty="0"/>
              <a:t>calcForm.html’ </a:t>
            </a:r>
            <a:r>
              <a:rPr lang="ko-KR" altLang="en-US" dirty="0"/>
              <a:t>파일을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18923" y="2396850"/>
            <a:ext cx="5106155" cy="4146250"/>
            <a:chOff x="2018923" y="2396850"/>
            <a:chExt cx="5106155" cy="4146250"/>
          </a:xfrm>
        </p:grpSpPr>
        <p:grpSp>
          <p:nvGrpSpPr>
            <p:cNvPr id="5" name="그룹 4"/>
            <p:cNvGrpSpPr/>
            <p:nvPr/>
          </p:nvGrpSpPr>
          <p:grpSpPr>
            <a:xfrm>
              <a:off x="2018923" y="2396850"/>
              <a:ext cx="5106155" cy="4061844"/>
              <a:chOff x="2422148" y="2396850"/>
              <a:chExt cx="5106155" cy="4061844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148" y="2396850"/>
                <a:ext cx="5106155" cy="2342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4958" y="4725144"/>
                <a:ext cx="5060534" cy="1733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58" b="1"/>
            <a:stretch/>
          </p:blipFill>
          <p:spPr bwMode="auto">
            <a:xfrm>
              <a:off x="4499992" y="5797118"/>
              <a:ext cx="2520280" cy="745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80928"/>
            <a:ext cx="2608560" cy="125745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91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smtClean="0"/>
              <a:t>계산기 </a:t>
            </a:r>
            <a:r>
              <a:rPr lang="ko-KR" altLang="en-US" dirty="0" err="1"/>
              <a:t>서블릿은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5-1]</a:t>
            </a:r>
            <a:r>
              <a:rPr lang="ko-KR" altLang="en-US" dirty="0"/>
              <a:t>의 </a:t>
            </a:r>
            <a:r>
              <a:rPr lang="en-US" altLang="ko-KR" dirty="0" err="1"/>
              <a:t>HelloWorld</a:t>
            </a:r>
            <a:r>
              <a:rPr lang="en-US" altLang="ko-KR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생성과 마찬가지로 </a:t>
            </a:r>
            <a:r>
              <a:rPr lang="ko-KR" altLang="en-US" dirty="0" err="1"/>
              <a:t>이클립스를</a:t>
            </a:r>
            <a:r>
              <a:rPr lang="ko-KR" altLang="en-US" dirty="0"/>
              <a:t> 통해 다음과 같이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. </a:t>
            </a:r>
            <a:r>
              <a:rPr lang="ko-KR" altLang="en-US" dirty="0"/>
              <a:t>계산기 구현은 </a:t>
            </a: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내부에서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</a:t>
            </a:r>
            <a:r>
              <a:rPr lang="en-US" altLang="ko-KR" dirty="0" smtClean="0"/>
              <a:t>ch05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 smtClean="0"/>
              <a:t>CalcServlet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Url</a:t>
            </a:r>
            <a:r>
              <a:rPr lang="en-US" altLang="ko-KR" dirty="0"/>
              <a:t> mapping: /</a:t>
            </a:r>
            <a:r>
              <a:rPr lang="en-US" altLang="ko-KR" dirty="0" err="1"/>
              <a:t>calc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7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dirty="0" smtClean="0"/>
              <a:t>계산기 </a:t>
            </a:r>
            <a:r>
              <a:rPr lang="ko-KR" altLang="en-US" dirty="0" err="1"/>
              <a:t>서블릿의</a:t>
            </a:r>
            <a:r>
              <a:rPr lang="ko-KR" altLang="en-US" dirty="0"/>
              <a:t>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9391" y="1076005"/>
            <a:ext cx="8687105" cy="5302702"/>
            <a:chOff x="349391" y="1076005"/>
            <a:chExt cx="8687105" cy="5302702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91" y="1076005"/>
              <a:ext cx="5060534" cy="1450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9" y="2516165"/>
              <a:ext cx="5050758" cy="2280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21"/>
            <a:stretch/>
          </p:blipFill>
          <p:spPr bwMode="auto">
            <a:xfrm>
              <a:off x="359269" y="4814908"/>
              <a:ext cx="5076827" cy="121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55"/>
            <a:stretch/>
          </p:blipFill>
          <p:spPr bwMode="auto">
            <a:xfrm>
              <a:off x="3959669" y="4293096"/>
              <a:ext cx="5076827" cy="2085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34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dirty="0" smtClean="0"/>
              <a:t>‘</a:t>
            </a:r>
            <a:r>
              <a:rPr lang="en-US" altLang="ko-KR" dirty="0"/>
              <a:t>calcForm.html’</a:t>
            </a:r>
            <a:r>
              <a:rPr lang="ko-KR" altLang="en-US" dirty="0"/>
              <a:t>을 먼저 실행하고 숫자 입력과 연산자를 선택한 다음 실행 버튼을 눌러 계산기 </a:t>
            </a:r>
            <a:r>
              <a:rPr lang="ko-KR" altLang="en-US" dirty="0" err="1"/>
              <a:t>서블릿이</a:t>
            </a:r>
            <a:r>
              <a:rPr lang="ko-KR" altLang="en-US" dirty="0"/>
              <a:t> 정상적으로 호출되고 결과가 출력되는지 </a:t>
            </a:r>
            <a:r>
              <a:rPr lang="ko-KR" altLang="en-US" dirty="0" smtClean="0"/>
              <a:t>확인하기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46798" y="1844824"/>
            <a:ext cx="6450405" cy="1766346"/>
            <a:chOff x="989921" y="1844824"/>
            <a:chExt cx="6450405" cy="176634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1" y="1844825"/>
              <a:ext cx="3156358" cy="17663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844824"/>
              <a:ext cx="3156358" cy="17663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38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ko-KR" altLang="en-US" sz="4000" b="1" dirty="0" err="1">
                <a:ea typeface="맑은 고딕" pitchFamily="50" charset="-127"/>
              </a:rPr>
              <a:t>서블릿의</a:t>
            </a:r>
            <a:r>
              <a:rPr lang="ko-KR" altLang="en-US" sz="4000" b="1" dirty="0">
                <a:ea typeface="맑은 고딕" pitchFamily="50" charset="-127"/>
              </a:rPr>
              <a:t> 개요</a:t>
            </a:r>
            <a:endParaRPr lang="en-US" altLang="ko-KR" sz="4000" b="1" dirty="0">
              <a:latin typeface="맑은 고딕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동작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</a:t>
            </a:r>
            <a:r>
              <a:rPr lang="ko-KR" altLang="en-US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컨테이너 등록</a:t>
            </a:r>
            <a:r>
              <a:rPr lang="en-US" altLang="ko-KR" dirty="0"/>
              <a:t>, </a:t>
            </a:r>
            <a:r>
              <a:rPr lang="ko-KR" altLang="en-US" dirty="0"/>
              <a:t>클라이언트 요청에 따른 동작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1" y="1876057"/>
            <a:ext cx="7017919" cy="270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4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장단점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서블릿의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/>
            <a:r>
              <a:rPr lang="ko-KR" altLang="en-US" dirty="0"/>
              <a:t>자바를 기반으로 하므로 자바 </a:t>
            </a:r>
            <a:r>
              <a:rPr lang="en-US" altLang="ko-KR" dirty="0"/>
              <a:t>API</a:t>
            </a:r>
            <a:r>
              <a:rPr lang="ko-KR" altLang="en-US" dirty="0"/>
              <a:t>를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운영체제나 하드웨어의 영향을 받지 않으므로</a:t>
            </a:r>
            <a:r>
              <a:rPr lang="en-US" altLang="ko-KR" dirty="0"/>
              <a:t>, </a:t>
            </a:r>
            <a:r>
              <a:rPr lang="ko-KR" altLang="en-US" dirty="0"/>
              <a:t>한번 개발된 애플리케이션은 다양한 서버 환경에서도 실행할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웹 애플리케이션에서 효율적인 자료 공유 방법을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ko-KR" altLang="en-US" dirty="0" err="1"/>
              <a:t>오픈소스</a:t>
            </a:r>
            <a:r>
              <a:rPr lang="ko-KR" altLang="en-US" dirty="0"/>
              <a:t> 라이브러리와 개발도구를 활용할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58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응답을 위해서는 </a:t>
            </a:r>
            <a:r>
              <a:rPr lang="ko-KR" altLang="en-US" dirty="0" err="1"/>
              <a:t>출력문으로</a:t>
            </a:r>
            <a:r>
              <a:rPr lang="ko-KR" altLang="en-US" dirty="0"/>
              <a:t> 문자열 결합을 사용해야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ko-KR" altLang="en-US" dirty="0" err="1"/>
              <a:t>서블릿에서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을 포함할 경우 화면 수정이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폼 </a:t>
            </a:r>
            <a:r>
              <a:rPr lang="en-US" altLang="ko-KR" dirty="0"/>
              <a:t>Form</a:t>
            </a:r>
            <a:r>
              <a:rPr lang="ko-KR" altLang="en-US" dirty="0"/>
              <a:t>의 데이터 처리가 </a:t>
            </a:r>
            <a:r>
              <a:rPr lang="ko-KR" altLang="en-US" dirty="0" smtClean="0"/>
              <a:t>불편함</a:t>
            </a:r>
            <a:endParaRPr lang="en-US" altLang="ko-KR" dirty="0"/>
          </a:p>
          <a:p>
            <a:pPr lvl="1"/>
            <a:r>
              <a:rPr lang="ko-KR" altLang="en-US" dirty="0"/>
              <a:t>기본적으로 단일 요청과 응답을 처리하는 구조로 다양한 경로의 </a:t>
            </a:r>
            <a:r>
              <a:rPr lang="en-US" altLang="ko-KR" dirty="0"/>
              <a:t>URL </a:t>
            </a:r>
            <a:r>
              <a:rPr lang="ko-KR" altLang="en-US" dirty="0"/>
              <a:t>접근을 하나의 클래스에서 처리하기 </a:t>
            </a:r>
            <a:r>
              <a:rPr lang="ko-KR" altLang="en-US" dirty="0" smtClean="0"/>
              <a:t>어려움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49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9523</TotalTime>
  <Words>1859</Words>
  <Application>Microsoft Office PowerPoint</Application>
  <PresentationFormat>화면 슬라이드 쇼(4:3)</PresentationFormat>
  <Paragraphs>278</Paragraphs>
  <Slides>55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5" baseType="lpstr">
      <vt:lpstr>굴림</vt:lpstr>
      <vt:lpstr>Arial</vt:lpstr>
      <vt:lpstr>맑은 고딕</vt:lpstr>
      <vt:lpstr>함초롬돋움</vt:lpstr>
      <vt:lpstr>Times New Roman</vt:lpstr>
      <vt:lpstr>HY견고딕</vt:lpstr>
      <vt:lpstr>Wingdings</vt:lpstr>
      <vt:lpstr>Tahoma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서블릿의 동작 과정</vt:lpstr>
      <vt:lpstr>서블릿의 장단점</vt:lpstr>
      <vt:lpstr>서블릿의 장단점</vt:lpstr>
      <vt:lpstr>서블릿의 장단점</vt:lpstr>
      <vt:lpstr>PowerPoint 프레젠테이션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서블릿의 생명 주기</vt:lpstr>
      <vt:lpstr>서블릿의 생명 주기</vt:lpstr>
      <vt:lpstr>서블릿의 생명 주기</vt:lpstr>
      <vt:lpstr>PowerPoint 프레젠테이션</vt:lpstr>
      <vt:lpstr>페이지 이동</vt:lpstr>
      <vt:lpstr>페이지 이동</vt:lpstr>
      <vt:lpstr>페이지 이동</vt:lpstr>
      <vt:lpstr>정보 공유</vt:lpstr>
      <vt:lpstr>정보 공유</vt:lpstr>
      <vt:lpstr>정보 공유</vt:lpstr>
      <vt:lpstr>정보 공유</vt:lpstr>
      <vt:lpstr>정보 공유</vt:lpstr>
      <vt:lpstr>속성 관리</vt:lpstr>
      <vt:lpstr>속성 관리</vt:lpstr>
      <vt:lpstr>속성 관리</vt:lpstr>
      <vt:lpstr>페이지 이동과 정보 공유 시나리오</vt:lpstr>
      <vt:lpstr>페이지 이동과 정보 공유 시나리오</vt:lpstr>
      <vt:lpstr>PowerPoint 프레젠테이션</vt:lpstr>
      <vt:lpstr>서블릿 생성</vt:lpstr>
      <vt:lpstr>서블릿 생성</vt:lpstr>
      <vt:lpstr>서블릿 생성</vt:lpstr>
      <vt:lpstr>서블릿 생성</vt:lpstr>
      <vt:lpstr>서블릿 생성</vt:lpstr>
      <vt:lpstr>서블릿 생성</vt:lpstr>
      <vt:lpstr>서블릿 코드 분석</vt:lpstr>
      <vt:lpstr>서블릿 코드 분석</vt:lpstr>
      <vt:lpstr>서블릿 코드 분석</vt:lpstr>
      <vt:lpstr>실행 및 결과 확인</vt:lpstr>
      <vt:lpstr>실행 및 결과 확인</vt:lpstr>
      <vt:lpstr>PowerPoint 프레젠테이션</vt:lpstr>
      <vt:lpstr>계산기 화면 구현</vt:lpstr>
      <vt:lpstr>계산기 화면 구현</vt:lpstr>
      <vt:lpstr>계산기 서블릿 구현</vt:lpstr>
      <vt:lpstr>계산기 서블릿 구현</vt:lpstr>
      <vt:lpstr>계산기 서블릿 구현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acauser2</cp:lastModifiedBy>
  <cp:revision>1686</cp:revision>
  <dcterms:created xsi:type="dcterms:W3CDTF">2012-07-11T10:23:22Z</dcterms:created>
  <dcterms:modified xsi:type="dcterms:W3CDTF">2021-09-01T05:55:20Z</dcterms:modified>
</cp:coreProperties>
</file>